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8"/>
  </p:handoutMasterIdLst>
  <p:sldIdLst>
    <p:sldId id="271" r:id="rId2"/>
    <p:sldId id="300" r:id="rId3"/>
    <p:sldId id="305" r:id="rId4"/>
    <p:sldId id="306" r:id="rId5"/>
    <p:sldId id="282" r:id="rId6"/>
    <p:sldId id="283" r:id="rId7"/>
    <p:sldId id="279" r:id="rId8"/>
    <p:sldId id="288" r:id="rId9"/>
    <p:sldId id="275" r:id="rId10"/>
    <p:sldId id="319" r:id="rId11"/>
    <p:sldId id="280" r:id="rId12"/>
    <p:sldId id="276" r:id="rId13"/>
    <p:sldId id="299" r:id="rId14"/>
    <p:sldId id="303" r:id="rId15"/>
    <p:sldId id="311" r:id="rId16"/>
    <p:sldId id="313" r:id="rId17"/>
    <p:sldId id="317" r:id="rId18"/>
    <p:sldId id="322" r:id="rId19"/>
    <p:sldId id="312" r:id="rId20"/>
    <p:sldId id="315" r:id="rId21"/>
    <p:sldId id="302" r:id="rId22"/>
    <p:sldId id="301" r:id="rId23"/>
    <p:sldId id="321" r:id="rId24"/>
    <p:sldId id="304" r:id="rId25"/>
    <p:sldId id="277" r:id="rId26"/>
    <p:sldId id="309"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56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717B4C3-D963-4376-A584-130184C9AD92}" type="datetimeFigureOut">
              <a:rPr lang="en-GB" smtClean="0"/>
              <a:t>30/09/2025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FC13B921-2FE1-48BB-9024-75FA2F94A897}" type="slidenum">
              <a:rPr lang="en-GB" smtClean="0"/>
              <a:t>‹#›</a:t>
            </a:fld>
            <a:endParaRPr lang="en-GB"/>
          </a:p>
        </p:txBody>
      </p:sp>
    </p:spTree>
    <p:extLst>
      <p:ext uri="{BB962C8B-B14F-4D97-AF65-F5344CB8AC3E}">
        <p14:creationId xmlns:p14="http://schemas.microsoft.com/office/powerpoint/2010/main" val="370197288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75BA733-E20E-4409-BE7E-CB637E732117}"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4142062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5BA733-E20E-4409-BE7E-CB637E732117}"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640601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5BA733-E20E-4409-BE7E-CB637E732117}"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2734245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75BA733-E20E-4409-BE7E-CB637E732117}"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1727227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75BA733-E20E-4409-BE7E-CB637E732117}"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313965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75BA733-E20E-4409-BE7E-CB637E732117}"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1179276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5BA733-E20E-4409-BE7E-CB637E732117}"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3694788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75BA733-E20E-4409-BE7E-CB637E732117}"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3387262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75BA733-E20E-4409-BE7E-CB637E732117}"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769157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5BA733-E20E-4409-BE7E-CB637E732117}"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3889986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5BA733-E20E-4409-BE7E-CB637E732117}"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77469E-CE88-499B-B88C-F9369EA129CF}" type="slidenum">
              <a:rPr lang="en-GB" smtClean="0"/>
              <a:t>‹#›</a:t>
            </a:fld>
            <a:endParaRPr lang="en-GB"/>
          </a:p>
        </p:txBody>
      </p:sp>
    </p:spTree>
    <p:extLst>
      <p:ext uri="{BB962C8B-B14F-4D97-AF65-F5344CB8AC3E}">
        <p14:creationId xmlns:p14="http://schemas.microsoft.com/office/powerpoint/2010/main" val="457072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75BA733-E20E-4409-BE7E-CB637E732117}" type="datetimeFigureOut">
              <a:rPr lang="en-GB" smtClean="0"/>
              <a:t>30/09/2025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77469E-CE88-499B-B88C-F9369EA129CF}" type="slidenum">
              <a:rPr lang="en-GB" smtClean="0"/>
              <a:t>‹#›</a:t>
            </a:fld>
            <a:endParaRPr lang="en-GB"/>
          </a:p>
        </p:txBody>
      </p:sp>
    </p:spTree>
    <p:extLst>
      <p:ext uri="{BB962C8B-B14F-4D97-AF65-F5344CB8AC3E}">
        <p14:creationId xmlns:p14="http://schemas.microsoft.com/office/powerpoint/2010/main" val="4105153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hyperlink" Target="https://teachhandwriting.co.uk/"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timestables.co.uk/multiplication-tables-chec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hyperlink" Target="https://www.timestables.co.uk/multiplication-tables-check/"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www.topmarks.co.uk/maths-games/7-11-years/times-tables"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2AEFDED-AC85-476E-A05E-1787A0CC2B69}"/>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TextBox 3"/>
          <p:cNvSpPr txBox="1"/>
          <p:nvPr/>
        </p:nvSpPr>
        <p:spPr>
          <a:xfrm>
            <a:off x="5471" y="1412775"/>
            <a:ext cx="5472608" cy="3139321"/>
          </a:xfrm>
          <a:prstGeom prst="rect">
            <a:avLst/>
          </a:prstGeom>
          <a:noFill/>
        </p:spPr>
        <p:txBody>
          <a:bodyPr wrap="square" rtlCol="0">
            <a:spAutoFit/>
          </a:bodyPr>
          <a:lstStyle/>
          <a:p>
            <a:pPr algn="ctr"/>
            <a:r>
              <a:rPr lang="en-GB" sz="6600" dirty="0">
                <a:latin typeface="Twinkl Cursive Looped Semibold" panose="02000000000000000000" pitchFamily="2" charset="0"/>
              </a:rPr>
              <a:t>Welcome </a:t>
            </a:r>
          </a:p>
          <a:p>
            <a:pPr algn="ctr"/>
            <a:r>
              <a:rPr lang="en-GB" sz="6600" dirty="0">
                <a:latin typeface="Twinkl Cursive Looped Semibold" panose="02000000000000000000" pitchFamily="2" charset="0"/>
              </a:rPr>
              <a:t>to </a:t>
            </a:r>
          </a:p>
          <a:p>
            <a:pPr algn="ctr"/>
            <a:r>
              <a:rPr lang="en-GB" sz="6600" dirty="0">
                <a:latin typeface="Twinkl Cursive Looped Semibold" panose="02000000000000000000" pitchFamily="2" charset="0"/>
              </a:rPr>
              <a:t>Year 4</a:t>
            </a:r>
          </a:p>
        </p:txBody>
      </p:sp>
      <p:pic>
        <p:nvPicPr>
          <p:cNvPr id="1026" name="Picture 2" descr="The Canons C of E Primary School - Schoolwear Solu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146232"/>
            <a:ext cx="3374221"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457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483A00-7351-43A2-98EA-1F66DE7ED4C4}"/>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Content Placeholder 2">
            <a:extLst>
              <a:ext uri="{FF2B5EF4-FFF2-40B4-BE49-F238E27FC236}">
                <a16:creationId xmlns:a16="http://schemas.microsoft.com/office/drawing/2014/main" id="{725F860A-A029-4560-98C0-39CBE781ACB2}"/>
              </a:ext>
            </a:extLst>
          </p:cNvPr>
          <p:cNvSpPr>
            <a:spLocks noGrp="1"/>
          </p:cNvSpPr>
          <p:nvPr>
            <p:ph idx="1"/>
          </p:nvPr>
        </p:nvSpPr>
        <p:spPr>
          <a:xfrm>
            <a:off x="-28310" y="0"/>
            <a:ext cx="9159676" cy="6858000"/>
          </a:xfrm>
        </p:spPr>
        <p:txBody>
          <a:bodyPr>
            <a:normAutofit/>
          </a:bodyPr>
          <a:lstStyle/>
          <a:p>
            <a:pPr marL="0" indent="0" algn="ctr">
              <a:buNone/>
            </a:pPr>
            <a:endParaRPr lang="en-GB" sz="4400" dirty="0">
              <a:latin typeface="Twinkl Cursive Looped Semibold" panose="02000000000000000000" pitchFamily="2" charset="0"/>
            </a:endParaRPr>
          </a:p>
          <a:p>
            <a:pPr marL="0" indent="0" algn="ctr">
              <a:buNone/>
            </a:pPr>
            <a:r>
              <a:rPr lang="en-GB" sz="4400" dirty="0">
                <a:latin typeface="Twinkl Cursive Looped Semibold" panose="02000000000000000000" pitchFamily="2" charset="0"/>
              </a:rPr>
              <a:t>Firstly, the children have settled really well into their new year group, we wanted to provide an opportunity to discuss expectations in upper school and any changes. </a:t>
            </a:r>
          </a:p>
          <a:p>
            <a:pPr marL="0" indent="0" algn="ctr">
              <a:buNone/>
            </a:pPr>
            <a:endParaRPr lang="en-GB" sz="4400" dirty="0">
              <a:latin typeface="Twinkl Cursive Looped Semibold" panose="02000000000000000000" pitchFamily="2" charset="0"/>
            </a:endParaRPr>
          </a:p>
          <a:p>
            <a:pPr marL="0" indent="0" algn="ctr">
              <a:buNone/>
            </a:pPr>
            <a:r>
              <a:rPr lang="en-GB" sz="4400" dirty="0">
                <a:latin typeface="Twinkl Cursive Looped Semibold" panose="02000000000000000000" pitchFamily="2" charset="0"/>
              </a:rPr>
              <a:t>It will also be an opportunity to ask questions about the upcoming year!</a:t>
            </a:r>
          </a:p>
        </p:txBody>
      </p:sp>
    </p:spTree>
    <p:extLst>
      <p:ext uri="{BB962C8B-B14F-4D97-AF65-F5344CB8AC3E}">
        <p14:creationId xmlns:p14="http://schemas.microsoft.com/office/powerpoint/2010/main" val="3475965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9553EC-81E9-4910-AD9A-D632FB4581E2}"/>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Content Placeholder 2">
            <a:extLst>
              <a:ext uri="{FF2B5EF4-FFF2-40B4-BE49-F238E27FC236}">
                <a16:creationId xmlns:a16="http://schemas.microsoft.com/office/drawing/2014/main" id="{725F860A-A029-4560-98C0-39CBE781ACB2}"/>
              </a:ext>
            </a:extLst>
          </p:cNvPr>
          <p:cNvSpPr>
            <a:spLocks noGrp="1"/>
          </p:cNvSpPr>
          <p:nvPr>
            <p:ph idx="1"/>
          </p:nvPr>
        </p:nvSpPr>
        <p:spPr>
          <a:xfrm>
            <a:off x="628650" y="2564904"/>
            <a:ext cx="7886700" cy="3612059"/>
          </a:xfrm>
        </p:spPr>
        <p:txBody>
          <a:bodyPr>
            <a:normAutofit fontScale="92500"/>
          </a:bodyPr>
          <a:lstStyle/>
          <a:p>
            <a:pPr marL="0" indent="0" algn="ctr">
              <a:buNone/>
            </a:pPr>
            <a:r>
              <a:rPr lang="en-GB" sz="3600" dirty="0">
                <a:latin typeface="Twinkl Cursive Looped Semibold" panose="02000000000000000000" pitchFamily="2" charset="0"/>
              </a:rPr>
              <a:t>We want to provide an opportunity to:</a:t>
            </a:r>
          </a:p>
          <a:p>
            <a:pPr marL="0" indent="0" algn="ctr">
              <a:buNone/>
            </a:pPr>
            <a:endParaRPr lang="en-GB" sz="3600" dirty="0">
              <a:latin typeface="Twinkl Cursive Looped Semibold" panose="02000000000000000000" pitchFamily="2" charset="0"/>
            </a:endParaRPr>
          </a:p>
          <a:p>
            <a:pPr algn="ctr"/>
            <a:r>
              <a:rPr lang="en-GB" sz="3600" dirty="0">
                <a:latin typeface="Twinkl Cursive Looped Semibold" panose="02000000000000000000" pitchFamily="2" charset="0"/>
              </a:rPr>
              <a:t> discuss expectations in school</a:t>
            </a:r>
          </a:p>
          <a:p>
            <a:pPr algn="ctr"/>
            <a:r>
              <a:rPr lang="en-GB" sz="3600" dirty="0">
                <a:latin typeface="Twinkl Cursive Looped Semibold" panose="02000000000000000000" pitchFamily="2" charset="0"/>
              </a:rPr>
              <a:t>explain the Year 4 curriculum</a:t>
            </a:r>
          </a:p>
          <a:p>
            <a:pPr algn="ctr"/>
            <a:r>
              <a:rPr lang="en-GB" sz="3600" dirty="0">
                <a:latin typeface="Twinkl Cursive Looped Semibold" panose="02000000000000000000" pitchFamily="2" charset="0"/>
              </a:rPr>
              <a:t>discuss any changes </a:t>
            </a:r>
          </a:p>
          <a:p>
            <a:pPr algn="ctr"/>
            <a:r>
              <a:rPr lang="en-GB" sz="3600" dirty="0">
                <a:latin typeface="Twinkl Cursive Looped Semibold" panose="02000000000000000000" pitchFamily="2" charset="0"/>
              </a:rPr>
              <a:t>Answer any questions you may have</a:t>
            </a:r>
          </a:p>
          <a:p>
            <a:pPr marL="0" indent="0">
              <a:buNone/>
            </a:pPr>
            <a:endParaRPr lang="en-GB" sz="3600" dirty="0">
              <a:latin typeface="Twinkl Cursive Looped" panose="02000000000000000000" pitchFamily="2" charset="0"/>
            </a:endParaRPr>
          </a:p>
        </p:txBody>
      </p:sp>
      <p:sp>
        <p:nvSpPr>
          <p:cNvPr id="2" name="TextBox 1">
            <a:extLst>
              <a:ext uri="{FF2B5EF4-FFF2-40B4-BE49-F238E27FC236}">
                <a16:creationId xmlns:a16="http://schemas.microsoft.com/office/drawing/2014/main" id="{4E058AF4-8B3C-3AE2-FA7C-26A99E2D0D6E}"/>
              </a:ext>
            </a:extLst>
          </p:cNvPr>
          <p:cNvSpPr txBox="1"/>
          <p:nvPr/>
        </p:nvSpPr>
        <p:spPr>
          <a:xfrm>
            <a:off x="755576" y="764704"/>
            <a:ext cx="7469679" cy="89401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000" b="0" i="0" kern="1200" dirty="0">
                <a:latin typeface="Twinkl Cursive Looped Semibold" panose="02000000000000000000" pitchFamily="2" charset="0"/>
                <a:ea typeface="+mj-ea"/>
                <a:cs typeface="+mj-cs"/>
              </a:rPr>
              <a:t>Today’s meeting…</a:t>
            </a:r>
          </a:p>
        </p:txBody>
      </p:sp>
    </p:spTree>
    <p:extLst>
      <p:ext uri="{BB962C8B-B14F-4D97-AF65-F5344CB8AC3E}">
        <p14:creationId xmlns:p14="http://schemas.microsoft.com/office/powerpoint/2010/main" val="104347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1A16D4-068B-41BA-A2D7-18D0819BA0A7}"/>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TextBox 2">
            <a:extLst>
              <a:ext uri="{FF2B5EF4-FFF2-40B4-BE49-F238E27FC236}">
                <a16:creationId xmlns:a16="http://schemas.microsoft.com/office/drawing/2014/main" id="{BF9C9AC3-1383-46ED-62CC-96F71FA2D8FB}"/>
              </a:ext>
            </a:extLst>
          </p:cNvPr>
          <p:cNvSpPr txBox="1"/>
          <p:nvPr/>
        </p:nvSpPr>
        <p:spPr>
          <a:xfrm>
            <a:off x="575556" y="1628800"/>
            <a:ext cx="7992888" cy="5328592"/>
          </a:xfrm>
          <a:prstGeom prst="rect">
            <a:avLst/>
          </a:prstGeom>
        </p:spPr>
        <p:txBody>
          <a:bodyPr vert="horz" lIns="91440" tIns="45720" rIns="91440" bIns="45720" rtlCol="0" anchor="b">
            <a:normAutofit fontScale="92500" lnSpcReduction="10000"/>
          </a:bodyPr>
          <a:lstStyle/>
          <a:p>
            <a:pPr algn="ctr">
              <a:lnSpc>
                <a:spcPct val="90000"/>
              </a:lnSpc>
              <a:spcBef>
                <a:spcPct val="0"/>
              </a:spcBef>
              <a:spcAft>
                <a:spcPts val="600"/>
              </a:spcAft>
            </a:pPr>
            <a:r>
              <a:rPr lang="en-US" sz="5000" b="1" i="0" u="sng" kern="1200" dirty="0" err="1">
                <a:latin typeface="Twinkl Cursive Looped" panose="02000000000000000000" pitchFamily="2" charset="0"/>
                <a:ea typeface="+mj-ea"/>
                <a:cs typeface="+mj-cs"/>
              </a:rPr>
              <a:t>Behaviour</a:t>
            </a:r>
            <a:r>
              <a:rPr lang="en-US" sz="5000" b="1" i="0" u="sng" kern="1200" dirty="0">
                <a:latin typeface="Twinkl Cursive Looped" panose="02000000000000000000" pitchFamily="2" charset="0"/>
                <a:ea typeface="+mj-ea"/>
                <a:cs typeface="+mj-cs"/>
              </a:rPr>
              <a:t> and expectations:</a:t>
            </a:r>
          </a:p>
          <a:p>
            <a:pPr algn="ctr">
              <a:lnSpc>
                <a:spcPct val="90000"/>
              </a:lnSpc>
              <a:spcBef>
                <a:spcPct val="0"/>
              </a:spcBef>
              <a:spcAft>
                <a:spcPts val="600"/>
              </a:spcAft>
            </a:pPr>
            <a:endParaRPr lang="en-US" sz="5000" b="1" i="0" u="sng" kern="1200" dirty="0">
              <a:solidFill>
                <a:srgbClr val="EBEBEB"/>
              </a:solidFill>
              <a:latin typeface="Twinkl Cursive Looped" panose="02000000000000000000" pitchFamily="2" charset="0"/>
              <a:ea typeface="+mj-ea"/>
              <a:cs typeface="+mj-cs"/>
            </a:endParaRPr>
          </a:p>
          <a:p>
            <a:pPr algn="ctr">
              <a:lnSpc>
                <a:spcPct val="90000"/>
              </a:lnSpc>
              <a:spcBef>
                <a:spcPct val="0"/>
              </a:spcBef>
              <a:spcAft>
                <a:spcPts val="600"/>
              </a:spcAft>
            </a:pPr>
            <a:r>
              <a:rPr lang="en-US" sz="4000" dirty="0">
                <a:solidFill>
                  <a:srgbClr val="7030A0"/>
                </a:solidFill>
                <a:latin typeface="Twinkl Cursive Looped Semibold" panose="02000000000000000000" pitchFamily="2" charset="0"/>
                <a:ea typeface="+mj-ea"/>
                <a:cs typeface="+mj-cs"/>
              </a:rPr>
              <a:t>Vision: Live life in all its fullness</a:t>
            </a:r>
          </a:p>
          <a:p>
            <a:pPr algn="ctr">
              <a:lnSpc>
                <a:spcPct val="90000"/>
              </a:lnSpc>
              <a:spcBef>
                <a:spcPct val="0"/>
              </a:spcBef>
              <a:spcAft>
                <a:spcPts val="600"/>
              </a:spcAft>
            </a:pPr>
            <a:endParaRPr lang="en-US" sz="5000" b="0" i="0" kern="1200" dirty="0">
              <a:solidFill>
                <a:srgbClr val="EBEBEB"/>
              </a:solidFill>
              <a:latin typeface="Twinkl Cursive Looped" panose="02000000000000000000" pitchFamily="2" charset="0"/>
              <a:ea typeface="+mj-ea"/>
              <a:cs typeface="+mj-cs"/>
            </a:endParaRPr>
          </a:p>
          <a:p>
            <a:pPr algn="ctr">
              <a:lnSpc>
                <a:spcPct val="90000"/>
              </a:lnSpc>
              <a:spcBef>
                <a:spcPct val="0"/>
              </a:spcBef>
              <a:spcAft>
                <a:spcPts val="600"/>
              </a:spcAft>
            </a:pPr>
            <a:r>
              <a:rPr lang="en-US" sz="3900" b="0" i="0" kern="1200" dirty="0">
                <a:solidFill>
                  <a:srgbClr val="00B050"/>
                </a:solidFill>
                <a:latin typeface="Twinkl Cursive Looped Semibold" panose="02000000000000000000" pitchFamily="2" charset="0"/>
                <a:ea typeface="+mj-ea"/>
                <a:cs typeface="+mj-cs"/>
              </a:rPr>
              <a:t>Core values: Respect, Believe, Achieve</a:t>
            </a:r>
          </a:p>
          <a:p>
            <a:pPr algn="ctr">
              <a:lnSpc>
                <a:spcPct val="90000"/>
              </a:lnSpc>
              <a:spcBef>
                <a:spcPct val="0"/>
              </a:spcBef>
              <a:spcAft>
                <a:spcPts val="600"/>
              </a:spcAft>
            </a:pPr>
            <a:endParaRPr lang="en-US" sz="3600" dirty="0">
              <a:solidFill>
                <a:schemeClr val="accent4">
                  <a:lumMod val="60000"/>
                  <a:lumOff val="40000"/>
                </a:schemeClr>
              </a:solidFill>
              <a:latin typeface="Twinkl Cursive Looped" panose="02000000000000000000" pitchFamily="2" charset="0"/>
              <a:ea typeface="+mj-ea"/>
              <a:cs typeface="+mj-cs"/>
            </a:endParaRPr>
          </a:p>
          <a:p>
            <a:pPr algn="ctr">
              <a:lnSpc>
                <a:spcPct val="90000"/>
              </a:lnSpc>
              <a:spcBef>
                <a:spcPct val="0"/>
              </a:spcBef>
              <a:spcAft>
                <a:spcPts val="600"/>
              </a:spcAft>
            </a:pPr>
            <a:r>
              <a:rPr lang="en-US" sz="3900" dirty="0">
                <a:solidFill>
                  <a:srgbClr val="FFC000"/>
                </a:solidFill>
                <a:latin typeface="Twinkl Cursive Looped Semibold" panose="02000000000000000000" pitchFamily="2" charset="0"/>
                <a:ea typeface="+mj-ea"/>
                <a:cs typeface="+mj-cs"/>
              </a:rPr>
              <a:t>Golden rules:</a:t>
            </a:r>
          </a:p>
          <a:p>
            <a:pPr marL="571500" indent="-571500" algn="ctr">
              <a:lnSpc>
                <a:spcPct val="90000"/>
              </a:lnSpc>
              <a:spcBef>
                <a:spcPct val="0"/>
              </a:spcBef>
              <a:spcAft>
                <a:spcPts val="600"/>
              </a:spcAft>
              <a:buFont typeface="Wingdings" panose="05000000000000000000" pitchFamily="2" charset="2"/>
              <a:buChar char="Ø"/>
            </a:pPr>
            <a:r>
              <a:rPr lang="en-US" sz="3900" b="0" i="0" kern="1200" dirty="0">
                <a:solidFill>
                  <a:srgbClr val="FFC000"/>
                </a:solidFill>
                <a:latin typeface="Twinkl Cursive Looped Semibold" panose="02000000000000000000" pitchFamily="2" charset="0"/>
                <a:ea typeface="+mj-ea"/>
                <a:cs typeface="+mj-cs"/>
              </a:rPr>
              <a:t>Respect for people</a:t>
            </a:r>
          </a:p>
          <a:p>
            <a:pPr marL="571500" indent="-571500" algn="ctr">
              <a:lnSpc>
                <a:spcPct val="90000"/>
              </a:lnSpc>
              <a:spcBef>
                <a:spcPct val="0"/>
              </a:spcBef>
              <a:spcAft>
                <a:spcPts val="600"/>
              </a:spcAft>
              <a:buFont typeface="Wingdings" panose="05000000000000000000" pitchFamily="2" charset="2"/>
              <a:buChar char="Ø"/>
            </a:pPr>
            <a:r>
              <a:rPr lang="en-US" sz="3900" dirty="0">
                <a:solidFill>
                  <a:srgbClr val="FFC000"/>
                </a:solidFill>
                <a:latin typeface="Twinkl Cursive Looped Semibold" panose="02000000000000000000" pitchFamily="2" charset="0"/>
                <a:ea typeface="+mj-ea"/>
                <a:cs typeface="+mj-cs"/>
              </a:rPr>
              <a:t>Respect for property</a:t>
            </a:r>
          </a:p>
          <a:p>
            <a:pPr marL="571500" indent="-571500" algn="ctr">
              <a:lnSpc>
                <a:spcPct val="90000"/>
              </a:lnSpc>
              <a:spcBef>
                <a:spcPct val="0"/>
              </a:spcBef>
              <a:spcAft>
                <a:spcPts val="600"/>
              </a:spcAft>
              <a:buFont typeface="Wingdings" panose="05000000000000000000" pitchFamily="2" charset="2"/>
              <a:buChar char="Ø"/>
            </a:pPr>
            <a:endParaRPr lang="en-US" sz="3600" dirty="0">
              <a:solidFill>
                <a:srgbClr val="FFC000"/>
              </a:solidFill>
              <a:latin typeface="Twinkl Cursive Looped Semibold" panose="02000000000000000000" pitchFamily="2" charset="0"/>
              <a:ea typeface="+mj-ea"/>
              <a:cs typeface="+mj-cs"/>
            </a:endParaRPr>
          </a:p>
          <a:p>
            <a:pPr algn="ctr">
              <a:lnSpc>
                <a:spcPct val="90000"/>
              </a:lnSpc>
              <a:spcBef>
                <a:spcPct val="0"/>
              </a:spcBef>
              <a:spcAft>
                <a:spcPts val="600"/>
              </a:spcAft>
            </a:pPr>
            <a:endParaRPr lang="en-US" sz="3600" dirty="0">
              <a:solidFill>
                <a:schemeClr val="accent4">
                  <a:lumMod val="60000"/>
                  <a:lumOff val="40000"/>
                </a:schemeClr>
              </a:solidFill>
              <a:latin typeface="Twinkl Cursive Looped" panose="02000000000000000000" pitchFamily="2" charset="0"/>
              <a:ea typeface="+mj-ea"/>
              <a:cs typeface="+mj-cs"/>
            </a:endParaRPr>
          </a:p>
        </p:txBody>
      </p:sp>
    </p:spTree>
    <p:extLst>
      <p:ext uri="{BB962C8B-B14F-4D97-AF65-F5344CB8AC3E}">
        <p14:creationId xmlns:p14="http://schemas.microsoft.com/office/powerpoint/2010/main" val="360301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BB818-484E-4845-A903-D54016F5F01F}"/>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TextBox 2"/>
          <p:cNvSpPr txBox="1"/>
          <p:nvPr/>
        </p:nvSpPr>
        <p:spPr>
          <a:xfrm>
            <a:off x="0" y="22029"/>
            <a:ext cx="9036496" cy="8463855"/>
          </a:xfrm>
          <a:prstGeom prst="rect">
            <a:avLst/>
          </a:prstGeom>
          <a:noFill/>
        </p:spPr>
        <p:txBody>
          <a:bodyPr wrap="square" rtlCol="0">
            <a:spAutoFit/>
          </a:bodyPr>
          <a:lstStyle/>
          <a:p>
            <a:pPr algn="ctr"/>
            <a:r>
              <a:rPr lang="en-GB" sz="3200" u="sng" dirty="0">
                <a:latin typeface="Twinkl Cursive Looped Semibold" panose="02000000000000000000" pitchFamily="2" charset="0"/>
              </a:rPr>
              <a:t>Dojo – Class teacher communication</a:t>
            </a:r>
          </a:p>
          <a:p>
            <a:pPr algn="ctr"/>
            <a:endParaRPr lang="en-GB" sz="3200" u="sng" dirty="0">
              <a:latin typeface="Twinkl Cursive Looped Semibold" panose="02000000000000000000" pitchFamily="2" charset="0"/>
            </a:endParaRPr>
          </a:p>
          <a:p>
            <a:pPr algn="ctr"/>
            <a:r>
              <a:rPr lang="en-GB" sz="3200" dirty="0">
                <a:latin typeface="Twinkl Cursive Looped Semibold" panose="02000000000000000000" pitchFamily="2" charset="0"/>
              </a:rPr>
              <a:t>We still use </a:t>
            </a:r>
            <a:r>
              <a:rPr lang="en-GB" sz="3200" dirty="0">
                <a:solidFill>
                  <a:srgbClr val="7030A0"/>
                </a:solidFill>
                <a:latin typeface="Twinkl Cursive Looped Semibold" panose="02000000000000000000" pitchFamily="2" charset="0"/>
              </a:rPr>
              <a:t>class dojo </a:t>
            </a:r>
            <a:r>
              <a:rPr lang="en-GB" sz="3200" dirty="0">
                <a:latin typeface="Twinkl Cursive Looped Semibold" panose="02000000000000000000" pitchFamily="2" charset="0"/>
              </a:rPr>
              <a:t>in upper school.</a:t>
            </a:r>
          </a:p>
          <a:p>
            <a:pPr algn="ctr"/>
            <a:r>
              <a:rPr lang="en-GB" sz="3200" dirty="0">
                <a:latin typeface="Twinkl Cursive Looped Semibold" panose="02000000000000000000" pitchFamily="2" charset="0"/>
              </a:rPr>
              <a:t>This is the best way to contact the class teacher if you need to pass on a message, discuss a worry or arrange to see us. </a:t>
            </a:r>
          </a:p>
          <a:p>
            <a:pPr algn="ctr"/>
            <a:r>
              <a:rPr lang="en-GB" sz="3200" dirty="0">
                <a:solidFill>
                  <a:srgbClr val="7030A0"/>
                </a:solidFill>
                <a:latin typeface="Twinkl Cursive Looped Semibold" panose="02000000000000000000" pitchFamily="2" charset="0"/>
              </a:rPr>
              <a:t>Dojo points </a:t>
            </a:r>
            <a:r>
              <a:rPr lang="en-GB" sz="3200" dirty="0">
                <a:latin typeface="Twinkl Cursive Looped Semibold" panose="02000000000000000000" pitchFamily="2" charset="0"/>
              </a:rPr>
              <a:t>are sent home to show when your child has done something well and we may send more personal messages too.</a:t>
            </a:r>
          </a:p>
          <a:p>
            <a:pPr algn="ctr"/>
            <a:r>
              <a:rPr lang="en-GB" sz="3200" dirty="0">
                <a:latin typeface="Twinkl Cursive Looped Semibold" panose="02000000000000000000" pitchFamily="2" charset="0"/>
              </a:rPr>
              <a:t>You may still </a:t>
            </a:r>
            <a:r>
              <a:rPr lang="en-GB" sz="3200" dirty="0">
                <a:solidFill>
                  <a:srgbClr val="7030A0"/>
                </a:solidFill>
                <a:latin typeface="Twinkl Cursive Looped Semibold" panose="02000000000000000000" pitchFamily="2" charset="0"/>
              </a:rPr>
              <a:t>call the office </a:t>
            </a:r>
            <a:r>
              <a:rPr lang="en-GB" sz="3200" dirty="0">
                <a:latin typeface="Twinkl Cursive Looped Semibold" panose="02000000000000000000" pitchFamily="2" charset="0"/>
              </a:rPr>
              <a:t>if you need to – especially if there is a change to collection arrangements as we may not see it in time. </a:t>
            </a:r>
          </a:p>
          <a:p>
            <a:pPr algn="ctr"/>
            <a:r>
              <a:rPr lang="en-GB" sz="3200" dirty="0">
                <a:solidFill>
                  <a:srgbClr val="FF0000"/>
                </a:solidFill>
                <a:latin typeface="Twinkl Cursive Looped Semibold" panose="02000000000000000000" pitchFamily="2" charset="0"/>
              </a:rPr>
              <a:t>(Arrangements after 2:45pm – office only)</a:t>
            </a:r>
          </a:p>
          <a:p>
            <a:pPr algn="ctr"/>
            <a:endParaRPr lang="en-GB" sz="3200" dirty="0">
              <a:latin typeface="Twinkl Cursive Looped Semibold" panose="02000000000000000000" pitchFamily="2" charset="0"/>
            </a:endParaRPr>
          </a:p>
          <a:p>
            <a:pPr algn="ctr"/>
            <a:endParaRPr lang="en-GB" sz="3200" dirty="0">
              <a:latin typeface="Twinkl Cursive Looped Light" panose="02000000000000000000" pitchFamily="2" charset="0"/>
            </a:endParaRPr>
          </a:p>
          <a:p>
            <a:pPr algn="ctr"/>
            <a:endParaRPr lang="en-GB" sz="3200" dirty="0">
              <a:latin typeface="Twinkl Cursive Looped Light" panose="02000000000000000000" pitchFamily="2" charset="0"/>
            </a:endParaRPr>
          </a:p>
          <a:p>
            <a:pPr algn="ctr"/>
            <a:endParaRPr lang="en-GB" sz="3200" dirty="0">
              <a:latin typeface="Twinkl Cursive Looped Light" panose="02000000000000000000" pitchFamily="2" charset="0"/>
            </a:endParaRPr>
          </a:p>
        </p:txBody>
      </p:sp>
    </p:spTree>
    <p:extLst>
      <p:ext uri="{BB962C8B-B14F-4D97-AF65-F5344CB8AC3E}">
        <p14:creationId xmlns:p14="http://schemas.microsoft.com/office/powerpoint/2010/main" val="3072381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3409DB-B753-4138-AB81-E98364F9C298}"/>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TextBox 2"/>
          <p:cNvSpPr txBox="1"/>
          <p:nvPr/>
        </p:nvSpPr>
        <p:spPr>
          <a:xfrm>
            <a:off x="0" y="22029"/>
            <a:ext cx="9036496" cy="7232749"/>
          </a:xfrm>
          <a:prstGeom prst="rect">
            <a:avLst/>
          </a:prstGeom>
          <a:noFill/>
        </p:spPr>
        <p:txBody>
          <a:bodyPr wrap="square" rtlCol="0">
            <a:spAutoFit/>
          </a:bodyPr>
          <a:lstStyle/>
          <a:p>
            <a:pPr algn="ctr"/>
            <a:r>
              <a:rPr lang="en-GB" sz="3600" u="sng" dirty="0">
                <a:latin typeface="Twinkl Cursive Looped Semibold" panose="02000000000000000000" pitchFamily="2" charset="0"/>
              </a:rPr>
              <a:t>Morning Routine</a:t>
            </a:r>
          </a:p>
          <a:p>
            <a:pPr algn="ctr"/>
            <a:endParaRPr lang="en-GB" sz="3600" u="sng" dirty="0">
              <a:latin typeface="Twinkl Cursive Looped Semibold" panose="02000000000000000000" pitchFamily="2" charset="0"/>
            </a:endParaRPr>
          </a:p>
          <a:p>
            <a:pPr algn="ctr"/>
            <a:r>
              <a:rPr lang="en-GB" sz="3600" dirty="0">
                <a:latin typeface="Twinkl Cursive Looped Semibold" panose="02000000000000000000" pitchFamily="2" charset="0"/>
              </a:rPr>
              <a:t>In the morning, children come on to the grounds </a:t>
            </a:r>
            <a:r>
              <a:rPr lang="en-GB" sz="3600" u="sng" dirty="0">
                <a:solidFill>
                  <a:srgbClr val="7030A0"/>
                </a:solidFill>
                <a:latin typeface="Twinkl Cursive Looped Semibold" panose="02000000000000000000" pitchFamily="2" charset="0"/>
              </a:rPr>
              <a:t>from 8:30 via gate 4</a:t>
            </a:r>
            <a:r>
              <a:rPr lang="en-GB" sz="3600" dirty="0">
                <a:latin typeface="Twinkl Cursive Looped Semibold" panose="02000000000000000000" pitchFamily="2" charset="0"/>
              </a:rPr>
              <a:t>. Children should be </a:t>
            </a:r>
            <a:r>
              <a:rPr lang="en-GB" sz="3600" dirty="0">
                <a:solidFill>
                  <a:srgbClr val="7030A0"/>
                </a:solidFill>
                <a:latin typeface="Twinkl Cursive Looped Semibold" panose="02000000000000000000" pitchFamily="2" charset="0"/>
              </a:rPr>
              <a:t>in school by 8:45am</a:t>
            </a:r>
            <a:r>
              <a:rPr lang="en-GB" sz="3600" dirty="0">
                <a:latin typeface="Twinkl Cursive Looped Semibold" panose="02000000000000000000" pitchFamily="2" charset="0"/>
              </a:rPr>
              <a:t>.</a:t>
            </a:r>
          </a:p>
          <a:p>
            <a:pPr algn="ctr"/>
            <a:endParaRPr lang="en-GB" sz="3600" i="1" dirty="0">
              <a:solidFill>
                <a:srgbClr val="FF0000"/>
              </a:solidFill>
              <a:latin typeface="Twinkl Cursive Looped Semibold" panose="02000000000000000000" pitchFamily="2" charset="0"/>
            </a:endParaRPr>
          </a:p>
          <a:p>
            <a:pPr algn="ctr"/>
            <a:endParaRPr lang="en-GB" sz="3600" dirty="0">
              <a:latin typeface="Twinkl Cursive Looped Semibold" panose="02000000000000000000" pitchFamily="2" charset="0"/>
            </a:endParaRPr>
          </a:p>
          <a:p>
            <a:pPr algn="ctr"/>
            <a:r>
              <a:rPr lang="en-GB" sz="3600" dirty="0">
                <a:latin typeface="Twinkl Cursive Looped Semibold" panose="02000000000000000000" pitchFamily="2" charset="0"/>
              </a:rPr>
              <a:t>They will then complete their morning jobs.</a:t>
            </a:r>
          </a:p>
          <a:p>
            <a:pPr algn="ctr"/>
            <a:endParaRPr lang="en-GB" sz="3600" dirty="0">
              <a:latin typeface="Twinkl Cursive Looped Semibold" panose="02000000000000000000" pitchFamily="2" charset="0"/>
            </a:endParaRPr>
          </a:p>
          <a:p>
            <a:pPr algn="ctr"/>
            <a:r>
              <a:rPr lang="en-GB" sz="3600" dirty="0">
                <a:latin typeface="Twinkl Cursive Looped Semibold" panose="02000000000000000000" pitchFamily="2" charset="0"/>
              </a:rPr>
              <a:t> </a:t>
            </a:r>
            <a:r>
              <a:rPr lang="en-GB" sz="3600" dirty="0">
                <a:solidFill>
                  <a:srgbClr val="7030A0"/>
                </a:solidFill>
                <a:latin typeface="Twinkl Cursive Looped Semibold" panose="02000000000000000000" pitchFamily="2" charset="0"/>
              </a:rPr>
              <a:t>Registration closes by 8.55 </a:t>
            </a:r>
            <a:r>
              <a:rPr lang="en-GB" sz="3600" dirty="0">
                <a:latin typeface="Twinkl Cursive Looped Semibold" panose="02000000000000000000" pitchFamily="2" charset="0"/>
              </a:rPr>
              <a:t>every day. </a:t>
            </a:r>
          </a:p>
          <a:p>
            <a:pPr algn="ctr"/>
            <a:endParaRPr lang="en-GB" sz="3600" dirty="0">
              <a:latin typeface="Twinkl Cursive Looped Semibold" panose="02000000000000000000" pitchFamily="2" charset="0"/>
            </a:endParaRPr>
          </a:p>
          <a:p>
            <a:pPr algn="ctr"/>
            <a:endParaRPr lang="en-GB" sz="3200" dirty="0">
              <a:latin typeface="Twinkl Cursive Looped Light" panose="02000000000000000000" pitchFamily="2" charset="0"/>
            </a:endParaRPr>
          </a:p>
        </p:txBody>
      </p:sp>
    </p:spTree>
    <p:extLst>
      <p:ext uri="{BB962C8B-B14F-4D97-AF65-F5344CB8AC3E}">
        <p14:creationId xmlns:p14="http://schemas.microsoft.com/office/powerpoint/2010/main" val="2076041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322B6C-3369-4F45-93E3-FDF4D0C91CFB}"/>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Subtitle 1"/>
          <p:cNvSpPr>
            <a:spLocks noGrp="1"/>
          </p:cNvSpPr>
          <p:nvPr>
            <p:ph type="subTitle" idx="1"/>
          </p:nvPr>
        </p:nvSpPr>
        <p:spPr>
          <a:xfrm>
            <a:off x="18968" y="0"/>
            <a:ext cx="9125031" cy="6480720"/>
          </a:xfrm>
        </p:spPr>
        <p:txBody>
          <a:bodyPr>
            <a:normAutofit fontScale="92500" lnSpcReduction="20000"/>
          </a:bodyPr>
          <a:lstStyle/>
          <a:p>
            <a:pPr algn="ctr"/>
            <a:r>
              <a:rPr lang="en-GB" sz="2600" u="sng" dirty="0">
                <a:solidFill>
                  <a:schemeClr val="tx1"/>
                </a:solidFill>
                <a:latin typeface="Twinkl Cursive Looped Semibold" panose="02000000000000000000" pitchFamily="2" charset="0"/>
              </a:rPr>
              <a:t>What does my child need?</a:t>
            </a:r>
          </a:p>
          <a:p>
            <a:pPr algn="ctr"/>
            <a:endParaRPr lang="en-GB" sz="2400" dirty="0">
              <a:solidFill>
                <a:schemeClr val="tx1"/>
              </a:solidFill>
              <a:latin typeface="Twinkl Cursive Looped Semibold" panose="02000000000000000000" pitchFamily="2" charset="0"/>
            </a:endParaRPr>
          </a:p>
          <a:p>
            <a:pPr algn="ctr"/>
            <a:r>
              <a:rPr lang="en-GB" sz="2400" dirty="0">
                <a:solidFill>
                  <a:schemeClr val="tx1"/>
                </a:solidFill>
                <a:latin typeface="Twinkl Cursive Looped Semibold" panose="02000000000000000000" pitchFamily="2" charset="0"/>
              </a:rPr>
              <a:t>Children are expected to wear full school uniform.</a:t>
            </a:r>
          </a:p>
          <a:p>
            <a:pPr algn="ctr"/>
            <a:r>
              <a:rPr lang="en-GB" sz="2400" b="1" dirty="0">
                <a:solidFill>
                  <a:srgbClr val="7030A0"/>
                </a:solidFill>
                <a:latin typeface="Twinkl Cursive Looped Semibold" panose="02000000000000000000" pitchFamily="2" charset="0"/>
              </a:rPr>
              <a:t>Winter uniform </a:t>
            </a:r>
            <a:r>
              <a:rPr lang="en-GB" sz="2400" dirty="0">
                <a:solidFill>
                  <a:schemeClr val="tx1"/>
                </a:solidFill>
                <a:latin typeface="Twinkl Cursive Looped Semibold" panose="02000000000000000000" pitchFamily="2" charset="0"/>
              </a:rPr>
              <a:t>– Grey trousers/skirt, </a:t>
            </a:r>
            <a:r>
              <a:rPr lang="en-GB" sz="2400" dirty="0">
                <a:solidFill>
                  <a:srgbClr val="7030A0"/>
                </a:solidFill>
                <a:latin typeface="Twinkl Cursive Looped Semibold" panose="02000000000000000000" pitchFamily="2" charset="0"/>
              </a:rPr>
              <a:t>white shirt, school tie</a:t>
            </a:r>
            <a:r>
              <a:rPr lang="en-GB" sz="2400" dirty="0">
                <a:solidFill>
                  <a:schemeClr val="tx1"/>
                </a:solidFill>
                <a:latin typeface="Twinkl Cursive Looped Semibold" panose="02000000000000000000" pitchFamily="2" charset="0"/>
              </a:rPr>
              <a:t>, cardigan/jumper with house colour badge. Grey/white socks with plain black footwear.</a:t>
            </a:r>
          </a:p>
          <a:p>
            <a:pPr algn="ctr"/>
            <a:r>
              <a:rPr lang="en-GB" sz="2400" b="1" dirty="0">
                <a:solidFill>
                  <a:srgbClr val="7030A0"/>
                </a:solidFill>
                <a:latin typeface="Twinkl Cursive Looped Semibold" panose="02000000000000000000" pitchFamily="2" charset="0"/>
              </a:rPr>
              <a:t>Summer Uniform</a:t>
            </a:r>
            <a:r>
              <a:rPr lang="en-GB" sz="2400" b="1" dirty="0">
                <a:solidFill>
                  <a:schemeClr val="tx1"/>
                </a:solidFill>
                <a:latin typeface="Twinkl Cursive Looped Semibold" panose="02000000000000000000" pitchFamily="2" charset="0"/>
              </a:rPr>
              <a:t>: </a:t>
            </a:r>
            <a:r>
              <a:rPr lang="en-GB" sz="2400" dirty="0">
                <a:solidFill>
                  <a:schemeClr val="tx1"/>
                </a:solidFill>
                <a:latin typeface="Twinkl Cursive Looped Semibold" panose="02000000000000000000" pitchFamily="2" charset="0"/>
              </a:rPr>
              <a:t>Grey shorts, purple gingham summer dresses, plain white polo shirt (no tie). Same rules regarding footwear.</a:t>
            </a:r>
          </a:p>
          <a:p>
            <a:pPr algn="ctr"/>
            <a:r>
              <a:rPr lang="en-GB" sz="2400" b="1" dirty="0">
                <a:solidFill>
                  <a:srgbClr val="7030A0"/>
                </a:solidFill>
                <a:latin typeface="Twinkl Cursive Looped Semibold" panose="02000000000000000000" pitchFamily="2" charset="0"/>
              </a:rPr>
              <a:t>PE Kit</a:t>
            </a:r>
            <a:r>
              <a:rPr lang="en-GB" sz="2400" b="1" dirty="0">
                <a:solidFill>
                  <a:schemeClr val="tx1"/>
                </a:solidFill>
                <a:latin typeface="Twinkl Cursive Looped Semibold" panose="02000000000000000000" pitchFamily="2" charset="0"/>
              </a:rPr>
              <a:t>: </a:t>
            </a:r>
            <a:r>
              <a:rPr lang="en-GB" sz="2400" dirty="0">
                <a:solidFill>
                  <a:schemeClr val="tx1"/>
                </a:solidFill>
                <a:latin typeface="Twinkl Cursive Looped Semibold" panose="02000000000000000000" pitchFamily="2" charset="0"/>
              </a:rPr>
              <a:t>House colour t-shirt, dark coloured shorts and pumps/trainers (You will be informed of when outdoor PE will take place for your child) They will need a dark coloured tracksuit for these lessons (they can leave them in lockers)</a:t>
            </a:r>
          </a:p>
          <a:p>
            <a:pPr algn="ctr"/>
            <a:r>
              <a:rPr lang="en-GB" sz="2400" b="1" dirty="0">
                <a:solidFill>
                  <a:srgbClr val="7030A0"/>
                </a:solidFill>
                <a:latin typeface="Twinkl Cursive Looped Semibold" panose="02000000000000000000" pitchFamily="2" charset="0"/>
              </a:rPr>
              <a:t>Water bottles</a:t>
            </a:r>
            <a:r>
              <a:rPr lang="en-GB" sz="2400" b="1" dirty="0">
                <a:solidFill>
                  <a:schemeClr val="tx1"/>
                </a:solidFill>
                <a:latin typeface="Twinkl Cursive Looped Semibold" panose="02000000000000000000" pitchFamily="2" charset="0"/>
              </a:rPr>
              <a:t>: </a:t>
            </a:r>
            <a:r>
              <a:rPr lang="en-GB" sz="2400" dirty="0">
                <a:solidFill>
                  <a:schemeClr val="tx1"/>
                </a:solidFill>
                <a:latin typeface="Twinkl Cursive Looped Semibold" panose="02000000000000000000" pitchFamily="2" charset="0"/>
              </a:rPr>
              <a:t>School water bottles can be purchased from the school office for £1. Please name them clearly.</a:t>
            </a:r>
          </a:p>
          <a:p>
            <a:r>
              <a:rPr lang="en-GB" sz="2400" b="1" dirty="0">
                <a:solidFill>
                  <a:srgbClr val="7030A0"/>
                </a:solidFill>
                <a:latin typeface="Twinkl Cursive Looped Semibold" panose="02000000000000000000" pitchFamily="2" charset="0"/>
              </a:rPr>
              <a:t>Lunch boxes </a:t>
            </a:r>
            <a:r>
              <a:rPr lang="en-GB" sz="2400" b="1" dirty="0">
                <a:latin typeface="Twinkl Cursive Looped Semibold" panose="02000000000000000000" pitchFamily="2" charset="0"/>
              </a:rPr>
              <a:t>: </a:t>
            </a:r>
            <a:r>
              <a:rPr lang="en-GB" sz="2400" dirty="0">
                <a:latin typeface="Twinkl Cursive Looped Semibold" panose="02000000000000000000" pitchFamily="2" charset="0"/>
              </a:rPr>
              <a:t>If your child is packed lunch, please name their belongings clearly.</a:t>
            </a:r>
          </a:p>
          <a:p>
            <a:endParaRPr lang="en-GB" sz="2400" dirty="0">
              <a:latin typeface="Twinkl Cursive Looped Semibold" panose="02000000000000000000" pitchFamily="2" charset="0"/>
            </a:endParaRPr>
          </a:p>
          <a:p>
            <a:pPr algn="ctr"/>
            <a:r>
              <a:rPr lang="en-GB" sz="2400" b="1" dirty="0">
                <a:solidFill>
                  <a:srgbClr val="7030A0"/>
                </a:solidFill>
                <a:latin typeface="Twinkl Cursive Looped Semibold" panose="02000000000000000000" pitchFamily="2" charset="0"/>
              </a:rPr>
              <a:t>School bags: </a:t>
            </a:r>
            <a:r>
              <a:rPr lang="en-GB" sz="2400" dirty="0">
                <a:solidFill>
                  <a:srgbClr val="7030A0"/>
                </a:solidFill>
                <a:latin typeface="Twinkl Cursive Looped Semibold" panose="02000000000000000000" pitchFamily="2" charset="0"/>
              </a:rPr>
              <a:t>Children can have a backpack if they wish.</a:t>
            </a:r>
          </a:p>
          <a:p>
            <a:pPr algn="ctr"/>
            <a:r>
              <a:rPr lang="en-GB" sz="2400" b="1" dirty="0">
                <a:solidFill>
                  <a:srgbClr val="7030A0"/>
                </a:solidFill>
                <a:latin typeface="Twinkl Cursive Looped Semibold" panose="02000000000000000000" pitchFamily="2" charset="0"/>
              </a:rPr>
              <a:t>Pencil cases: </a:t>
            </a:r>
            <a:r>
              <a:rPr lang="en-GB" sz="2400" dirty="0">
                <a:solidFill>
                  <a:srgbClr val="7030A0"/>
                </a:solidFill>
                <a:latin typeface="Twinkl Cursive Looped Semibold" panose="02000000000000000000" pitchFamily="2" charset="0"/>
              </a:rPr>
              <a:t>Children can, if they like, have a pencil case, however, we do supply them with all stationery. There is no expectation for this.</a:t>
            </a:r>
          </a:p>
          <a:p>
            <a:pPr algn="ctr"/>
            <a:r>
              <a:rPr lang="en-GB" sz="2400" dirty="0">
                <a:solidFill>
                  <a:srgbClr val="7030A0"/>
                </a:solidFill>
                <a:latin typeface="Twinkl Cursive Looped Semibold" panose="02000000000000000000" pitchFamily="2" charset="0"/>
              </a:rPr>
              <a:t>Snack: Breaktime snacks should be a healthy option please.</a:t>
            </a:r>
          </a:p>
          <a:p>
            <a:pPr algn="ctr"/>
            <a:endParaRPr lang="en-GB" sz="2000" dirty="0">
              <a:latin typeface="Twinkl Cursive Looped Light" panose="02000000000000000000" pitchFamily="2" charset="0"/>
            </a:endParaRPr>
          </a:p>
          <a:p>
            <a:pPr algn="ctr"/>
            <a:endParaRPr lang="en-GB" sz="2400" dirty="0">
              <a:latin typeface="Comic Sans MS" panose="030F0702030302020204" pitchFamily="66" charset="0"/>
            </a:endParaRPr>
          </a:p>
        </p:txBody>
      </p:sp>
    </p:spTree>
    <p:extLst>
      <p:ext uri="{BB962C8B-B14F-4D97-AF65-F5344CB8AC3E}">
        <p14:creationId xmlns:p14="http://schemas.microsoft.com/office/powerpoint/2010/main" val="1929093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5C558A-36F0-49A6-9BAE-FB512F490A73}"/>
              </a:ext>
            </a:extLst>
          </p:cNvPr>
          <p:cNvPicPr>
            <a:picLocks noChangeAspect="1"/>
          </p:cNvPicPr>
          <p:nvPr/>
        </p:nvPicPr>
        <p:blipFill>
          <a:blip r:embed="rId2"/>
          <a:stretch>
            <a:fillRect/>
          </a:stretch>
        </p:blipFill>
        <p:spPr>
          <a:xfrm>
            <a:off x="-28310" y="5934"/>
            <a:ext cx="9159676" cy="6852066"/>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0798" y="288337"/>
            <a:ext cx="4151334" cy="6293346"/>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700" y="432354"/>
            <a:ext cx="4320098" cy="6149329"/>
          </a:xfrm>
          <a:prstGeom prst="rect">
            <a:avLst/>
          </a:prstGeom>
        </p:spPr>
      </p:pic>
    </p:spTree>
    <p:extLst>
      <p:ext uri="{BB962C8B-B14F-4D97-AF65-F5344CB8AC3E}">
        <p14:creationId xmlns:p14="http://schemas.microsoft.com/office/powerpoint/2010/main" val="2421824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0459AA-AE88-4071-9C3A-70BF57A5F47D}"/>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Subtitle 1"/>
          <p:cNvSpPr>
            <a:spLocks noGrp="1"/>
          </p:cNvSpPr>
          <p:nvPr>
            <p:ph type="subTitle" idx="1"/>
          </p:nvPr>
        </p:nvSpPr>
        <p:spPr>
          <a:xfrm>
            <a:off x="0" y="16737"/>
            <a:ext cx="9144000" cy="5616624"/>
          </a:xfrm>
        </p:spPr>
        <p:txBody>
          <a:bodyPr>
            <a:noAutofit/>
          </a:bodyPr>
          <a:lstStyle/>
          <a:p>
            <a:pPr algn="ctr"/>
            <a:r>
              <a:rPr lang="en-GB" sz="3200" u="sng" dirty="0">
                <a:latin typeface="Twinkl Cursive Looped Semibold" panose="02000000000000000000" pitchFamily="2" charset="0"/>
              </a:rPr>
              <a:t>Lunches</a:t>
            </a:r>
            <a:endParaRPr lang="en-GB" sz="3200" u="sng" dirty="0">
              <a:solidFill>
                <a:schemeClr val="tx1"/>
              </a:solidFill>
              <a:latin typeface="Twinkl Cursive Looped Semibold" panose="02000000000000000000" pitchFamily="2" charset="0"/>
            </a:endParaRPr>
          </a:p>
          <a:p>
            <a:pPr algn="ctr"/>
            <a:endParaRPr lang="en-GB" sz="3200" u="sng" dirty="0">
              <a:solidFill>
                <a:schemeClr val="tx1"/>
              </a:solidFill>
              <a:latin typeface="Twinkl Cursive Looped Semibold" panose="02000000000000000000" pitchFamily="2" charset="0"/>
            </a:endParaRPr>
          </a:p>
          <a:p>
            <a:pPr algn="ctr"/>
            <a:r>
              <a:rPr lang="en-GB" sz="3200" dirty="0">
                <a:solidFill>
                  <a:schemeClr val="tx1"/>
                </a:solidFill>
                <a:latin typeface="Twinkl Cursive Looped Semibold" panose="02000000000000000000" pitchFamily="2" charset="0"/>
              </a:rPr>
              <a:t>School dinners are currently priced at approximately </a:t>
            </a:r>
            <a:r>
              <a:rPr lang="en-GB" sz="3200" u="sng" dirty="0">
                <a:solidFill>
                  <a:srgbClr val="7030A0"/>
                </a:solidFill>
                <a:latin typeface="Twinkl Cursive Looped Semibold" panose="02000000000000000000" pitchFamily="2" charset="0"/>
              </a:rPr>
              <a:t>£2.75 </a:t>
            </a:r>
          </a:p>
          <a:p>
            <a:pPr algn="ctr"/>
            <a:endParaRPr lang="en-GB" sz="3200" u="sng" dirty="0">
              <a:solidFill>
                <a:srgbClr val="7030A0"/>
              </a:solidFill>
              <a:latin typeface="Twinkl Cursive Looped Semibold" panose="02000000000000000000" pitchFamily="2" charset="0"/>
            </a:endParaRPr>
          </a:p>
          <a:p>
            <a:pPr algn="ctr"/>
            <a:r>
              <a:rPr lang="en-GB" sz="3200" dirty="0">
                <a:solidFill>
                  <a:schemeClr val="tx1"/>
                </a:solidFill>
                <a:latin typeface="Twinkl Cursive Looped Semibold" panose="02000000000000000000" pitchFamily="2" charset="0"/>
              </a:rPr>
              <a:t>The children have </a:t>
            </a:r>
            <a:r>
              <a:rPr lang="en-GB" sz="3200" dirty="0">
                <a:solidFill>
                  <a:srgbClr val="7030A0"/>
                </a:solidFill>
                <a:latin typeface="Twinkl Cursive Looped Semibold" panose="02000000000000000000" pitchFamily="2" charset="0"/>
              </a:rPr>
              <a:t>four choices every day</a:t>
            </a:r>
            <a:r>
              <a:rPr lang="en-GB" sz="3200" dirty="0">
                <a:solidFill>
                  <a:schemeClr val="tx1"/>
                </a:solidFill>
                <a:latin typeface="Twinkl Cursive Looped Semibold" panose="02000000000000000000" pitchFamily="2" charset="0"/>
              </a:rPr>
              <a:t>: red (meat), green (vegetarian),brown (jacket potato) or a pasta dish (yellow) This is the same menu as lower school.</a:t>
            </a:r>
          </a:p>
          <a:p>
            <a:pPr algn="ctr"/>
            <a:endParaRPr lang="en-GB" sz="3200" dirty="0">
              <a:solidFill>
                <a:schemeClr val="tx1"/>
              </a:solidFill>
              <a:latin typeface="Twinkl Cursive Looped Semibold" panose="02000000000000000000" pitchFamily="2" charset="0"/>
            </a:endParaRPr>
          </a:p>
          <a:p>
            <a:pPr algn="ctr"/>
            <a:r>
              <a:rPr lang="en-GB" sz="3200" dirty="0">
                <a:solidFill>
                  <a:schemeClr val="tx1"/>
                </a:solidFill>
                <a:latin typeface="Twinkl Cursive Looped Semibold" panose="02000000000000000000" pitchFamily="2" charset="0"/>
              </a:rPr>
              <a:t>The same payment system is used as in lower school (when paying for trips etc.)</a:t>
            </a:r>
          </a:p>
          <a:p>
            <a:endParaRPr lang="en-GB" sz="2800" dirty="0">
              <a:solidFill>
                <a:schemeClr val="tx1"/>
              </a:solidFill>
              <a:latin typeface="Twinkl Cursive Looped Light" panose="02000000000000000000" pitchFamily="2" charset="0"/>
            </a:endParaRPr>
          </a:p>
          <a:p>
            <a:r>
              <a:rPr lang="en-GB" sz="2800" dirty="0">
                <a:latin typeface="Twinkl Cursive Unlooped Smbold" panose="02000000000000000000" pitchFamily="2" charset="0"/>
              </a:rPr>
              <a:t>Some children are FSM – Please check with the office</a:t>
            </a:r>
            <a:endParaRPr lang="en-GB" sz="2800" dirty="0">
              <a:solidFill>
                <a:schemeClr val="tx1"/>
              </a:solidFill>
              <a:latin typeface="Twinkl Cursive Unlooped Smbold" panose="02000000000000000000" pitchFamily="2" charset="0"/>
            </a:endParaRPr>
          </a:p>
        </p:txBody>
      </p:sp>
    </p:spTree>
    <p:extLst>
      <p:ext uri="{BB962C8B-B14F-4D97-AF65-F5344CB8AC3E}">
        <p14:creationId xmlns:p14="http://schemas.microsoft.com/office/powerpoint/2010/main" val="299425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472BC7E-B92A-4EC0-9746-C1501CF53A29}"/>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TextBox 3">
            <a:extLst>
              <a:ext uri="{FF2B5EF4-FFF2-40B4-BE49-F238E27FC236}">
                <a16:creationId xmlns:a16="http://schemas.microsoft.com/office/drawing/2014/main" id="{F2D3EB28-B516-90C0-DCFF-8E8C2381C46F}"/>
              </a:ext>
            </a:extLst>
          </p:cNvPr>
          <p:cNvSpPr txBox="1"/>
          <p:nvPr/>
        </p:nvSpPr>
        <p:spPr>
          <a:xfrm>
            <a:off x="647564" y="128821"/>
            <a:ext cx="7848872" cy="1600503"/>
          </a:xfrm>
          <a:prstGeom prst="rect">
            <a:avLst/>
          </a:prstGeom>
          <a:noFill/>
        </p:spPr>
        <p:txBody>
          <a:bodyPr wrap="square">
            <a:spAutoFit/>
          </a:bodyPr>
          <a:lstStyle/>
          <a:p>
            <a:pPr algn="ctr">
              <a:lnSpc>
                <a:spcPct val="90000"/>
              </a:lnSpc>
              <a:spcBef>
                <a:spcPct val="0"/>
              </a:spcBef>
              <a:spcAft>
                <a:spcPts val="600"/>
              </a:spcAft>
            </a:pPr>
            <a:r>
              <a:rPr lang="en-US" sz="5400" dirty="0">
                <a:latin typeface="Twinkl Cursive Looped Semibold" panose="02000000000000000000" pitchFamily="2" charset="0"/>
                <a:ea typeface="+mj-ea"/>
                <a:cs typeface="+mj-cs"/>
              </a:rPr>
              <a:t>Medication and permissions</a:t>
            </a:r>
            <a:endParaRPr lang="en-US" sz="5400" b="0" i="0" kern="1200" dirty="0">
              <a:latin typeface="Twinkl Cursive Looped Semibold" panose="02000000000000000000" pitchFamily="2" charset="0"/>
              <a:ea typeface="+mj-ea"/>
              <a:cs typeface="+mj-cs"/>
            </a:endParaRPr>
          </a:p>
        </p:txBody>
      </p:sp>
      <p:sp>
        <p:nvSpPr>
          <p:cNvPr id="3" name="TextBox 2">
            <a:extLst>
              <a:ext uri="{FF2B5EF4-FFF2-40B4-BE49-F238E27FC236}">
                <a16:creationId xmlns:a16="http://schemas.microsoft.com/office/drawing/2014/main" id="{F86B9492-9A95-7D41-C490-A6233A802CFE}"/>
              </a:ext>
            </a:extLst>
          </p:cNvPr>
          <p:cNvSpPr txBox="1"/>
          <p:nvPr/>
        </p:nvSpPr>
        <p:spPr>
          <a:xfrm>
            <a:off x="215516" y="1595021"/>
            <a:ext cx="8712968" cy="5262979"/>
          </a:xfrm>
          <a:prstGeom prst="rect">
            <a:avLst/>
          </a:prstGeom>
          <a:noFill/>
        </p:spPr>
        <p:txBody>
          <a:bodyPr wrap="square">
            <a:spAutoFit/>
          </a:bodyPr>
          <a:lstStyle/>
          <a:p>
            <a:pPr algn="ctr"/>
            <a:r>
              <a:rPr lang="en-GB" sz="2400" dirty="0">
                <a:solidFill>
                  <a:schemeClr val="tx1"/>
                </a:solidFill>
                <a:latin typeface="Twinkl Cursive Looped Semibold" panose="02000000000000000000" pitchFamily="2" charset="0"/>
              </a:rPr>
              <a:t>Please ensure any </a:t>
            </a:r>
            <a:r>
              <a:rPr lang="en-GB" sz="2400" b="1" dirty="0">
                <a:solidFill>
                  <a:srgbClr val="7030A0"/>
                </a:solidFill>
                <a:latin typeface="Twinkl Cursive Looped Semibold" panose="02000000000000000000" pitchFamily="2" charset="0"/>
              </a:rPr>
              <a:t>medication is in school</a:t>
            </a:r>
            <a:r>
              <a:rPr lang="en-GB" sz="2400" dirty="0">
                <a:solidFill>
                  <a:schemeClr val="tx1"/>
                </a:solidFill>
                <a:latin typeface="Twinkl Cursive Looped Semibold" panose="02000000000000000000" pitchFamily="2" charset="0"/>
              </a:rPr>
              <a:t>.</a:t>
            </a:r>
          </a:p>
          <a:p>
            <a:pPr algn="ctr"/>
            <a:r>
              <a:rPr lang="en-GB" sz="2400" dirty="0">
                <a:solidFill>
                  <a:schemeClr val="tx1"/>
                </a:solidFill>
                <a:latin typeface="Twinkl Cursive Looped Semibold" panose="02000000000000000000" pitchFamily="2" charset="0"/>
              </a:rPr>
              <a:t>It is really important that all items are ‘In date’ and clearly labelled.</a:t>
            </a:r>
          </a:p>
          <a:p>
            <a:pPr algn="ctr"/>
            <a:endParaRPr lang="en-GB" sz="2400" dirty="0">
              <a:solidFill>
                <a:schemeClr val="tx1"/>
              </a:solidFill>
              <a:latin typeface="Twinkl Cursive Looped Semibold" panose="02000000000000000000" pitchFamily="2" charset="0"/>
            </a:endParaRPr>
          </a:p>
          <a:p>
            <a:pPr algn="ctr"/>
            <a:r>
              <a:rPr lang="en-GB" sz="2400" u="sng" dirty="0">
                <a:solidFill>
                  <a:schemeClr val="tx1"/>
                </a:solidFill>
                <a:latin typeface="Twinkl Cursive Looped Semibold" panose="02000000000000000000" pitchFamily="2" charset="0"/>
              </a:rPr>
              <a:t>Contact details</a:t>
            </a:r>
            <a:endParaRPr lang="en-GB" sz="2400" dirty="0">
              <a:solidFill>
                <a:schemeClr val="tx1"/>
              </a:solidFill>
              <a:latin typeface="Twinkl Cursive Looped Semibold" panose="02000000000000000000" pitchFamily="2" charset="0"/>
            </a:endParaRPr>
          </a:p>
          <a:p>
            <a:pPr algn="ctr"/>
            <a:r>
              <a:rPr lang="en-GB" sz="2400" dirty="0">
                <a:solidFill>
                  <a:schemeClr val="tx1"/>
                </a:solidFill>
                <a:latin typeface="Twinkl Cursive Looped Semibold" panose="02000000000000000000" pitchFamily="2" charset="0"/>
              </a:rPr>
              <a:t>Sometimes parents/carers change telephone numbers, emails etc. Please </a:t>
            </a:r>
            <a:r>
              <a:rPr lang="en-GB" sz="2400" b="1" dirty="0">
                <a:solidFill>
                  <a:srgbClr val="7030A0"/>
                </a:solidFill>
                <a:latin typeface="Twinkl Cursive Looped Semibold" panose="02000000000000000000" pitchFamily="2" charset="0"/>
              </a:rPr>
              <a:t>update all information </a:t>
            </a:r>
            <a:r>
              <a:rPr lang="en-GB" sz="2400" dirty="0">
                <a:solidFill>
                  <a:schemeClr val="tx1"/>
                </a:solidFill>
                <a:latin typeface="Twinkl Cursive Looped Semibold" panose="02000000000000000000" pitchFamily="2" charset="0"/>
              </a:rPr>
              <a:t>as soon as possible. There is a new app for this- please see the office </a:t>
            </a:r>
            <a:r>
              <a:rPr lang="en-GB" sz="2400" dirty="0">
                <a:latin typeface="Twinkl Cursive Looped Semibold" panose="02000000000000000000" pitchFamily="2" charset="0"/>
              </a:rPr>
              <a:t>for further information</a:t>
            </a:r>
            <a:r>
              <a:rPr lang="en-GB" sz="2400" dirty="0">
                <a:solidFill>
                  <a:schemeClr val="tx1"/>
                </a:solidFill>
                <a:latin typeface="Twinkl Cursive Looped Semibold" panose="02000000000000000000" pitchFamily="2" charset="0"/>
              </a:rPr>
              <a:t>.</a:t>
            </a:r>
          </a:p>
          <a:p>
            <a:pPr algn="ctr"/>
            <a:endParaRPr lang="en-GB" sz="2400" dirty="0">
              <a:solidFill>
                <a:schemeClr val="tx1"/>
              </a:solidFill>
              <a:latin typeface="Twinkl Cursive Looped Semibold" panose="02000000000000000000" pitchFamily="2" charset="0"/>
            </a:endParaRPr>
          </a:p>
          <a:p>
            <a:pPr algn="ctr"/>
            <a:r>
              <a:rPr lang="en-GB" sz="2400" u="sng" dirty="0">
                <a:solidFill>
                  <a:schemeClr val="tx1"/>
                </a:solidFill>
                <a:latin typeface="Twinkl Cursive Looped Semibold" panose="02000000000000000000" pitchFamily="2" charset="0"/>
              </a:rPr>
              <a:t>Pictures – dojo/website/media</a:t>
            </a:r>
            <a:endParaRPr lang="en-GB" sz="2400" dirty="0">
              <a:solidFill>
                <a:schemeClr val="tx1"/>
              </a:solidFill>
              <a:latin typeface="Twinkl Cursive Looped Semibold" panose="02000000000000000000" pitchFamily="2" charset="0"/>
            </a:endParaRPr>
          </a:p>
          <a:p>
            <a:pPr algn="ctr"/>
            <a:r>
              <a:rPr lang="en-GB" sz="2400" dirty="0">
                <a:solidFill>
                  <a:schemeClr val="tx1"/>
                </a:solidFill>
                <a:latin typeface="Twinkl Cursive Looped Semibold" panose="02000000000000000000" pitchFamily="2" charset="0"/>
              </a:rPr>
              <a:t>We use pictures a lot. Please double check that we have up to date information </a:t>
            </a:r>
            <a:r>
              <a:rPr lang="en-GB" sz="2400" b="1" dirty="0">
                <a:solidFill>
                  <a:srgbClr val="7030A0"/>
                </a:solidFill>
                <a:latin typeface="Twinkl Cursive Looped Semibold" panose="02000000000000000000" pitchFamily="2" charset="0"/>
              </a:rPr>
              <a:t>regarding permission for this/or not</a:t>
            </a:r>
            <a:r>
              <a:rPr lang="en-GB" sz="2400" dirty="0">
                <a:solidFill>
                  <a:schemeClr val="tx1"/>
                </a:solidFill>
                <a:latin typeface="Twinkl Cursive Looped Semibold" panose="02000000000000000000" pitchFamily="2" charset="0"/>
              </a:rPr>
              <a:t>. The school office will be happy to help </a:t>
            </a:r>
            <a:r>
              <a:rPr lang="en-GB" sz="2400" dirty="0">
                <a:solidFill>
                  <a:schemeClr val="tx1"/>
                </a:solidFill>
                <a:latin typeface="Twinkl Cursive Looped Semibold" panose="02000000000000000000" pitchFamily="2" charset="0"/>
                <a:sym typeface="Wingdings" panose="05000000000000000000" pitchFamily="2" charset="2"/>
              </a:rPr>
              <a:t></a:t>
            </a:r>
            <a:endParaRPr lang="en-GB" sz="2400" dirty="0">
              <a:solidFill>
                <a:schemeClr val="tx1"/>
              </a:solidFill>
              <a:latin typeface="Twinkl Cursive Looped Semibold" panose="02000000000000000000" pitchFamily="2" charset="0"/>
            </a:endParaRPr>
          </a:p>
        </p:txBody>
      </p:sp>
    </p:spTree>
    <p:extLst>
      <p:ext uri="{BB962C8B-B14F-4D97-AF65-F5344CB8AC3E}">
        <p14:creationId xmlns:p14="http://schemas.microsoft.com/office/powerpoint/2010/main" val="1651647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217D73D-23D5-4810-B996-1B99BA28F27B}"/>
              </a:ext>
            </a:extLst>
          </p:cNvPr>
          <p:cNvPicPr>
            <a:picLocks noChangeAspect="1"/>
          </p:cNvPicPr>
          <p:nvPr/>
        </p:nvPicPr>
        <p:blipFill>
          <a:blip r:embed="rId2"/>
          <a:stretch>
            <a:fillRect/>
          </a:stretch>
        </p:blipFill>
        <p:spPr>
          <a:xfrm>
            <a:off x="0" y="9886"/>
            <a:ext cx="9144000" cy="6838228"/>
          </a:xfrm>
          <a:prstGeom prst="rect">
            <a:avLst/>
          </a:prstGeom>
        </p:spPr>
      </p:pic>
      <p:sp>
        <p:nvSpPr>
          <p:cNvPr id="2" name="Subtitle 1"/>
          <p:cNvSpPr>
            <a:spLocks noGrp="1"/>
          </p:cNvSpPr>
          <p:nvPr>
            <p:ph type="subTitle" idx="1"/>
          </p:nvPr>
        </p:nvSpPr>
        <p:spPr>
          <a:xfrm>
            <a:off x="251520" y="260648"/>
            <a:ext cx="8712968" cy="6408712"/>
          </a:xfrm>
        </p:spPr>
        <p:txBody>
          <a:bodyPr>
            <a:normAutofit fontScale="47500" lnSpcReduction="20000"/>
          </a:bodyPr>
          <a:lstStyle/>
          <a:p>
            <a:pPr algn="ctr"/>
            <a:r>
              <a:rPr lang="en-GB" sz="3600" u="sng" dirty="0">
                <a:latin typeface="Twinkl Cursive Looped Semibold" panose="02000000000000000000" pitchFamily="2" charset="0"/>
              </a:rPr>
              <a:t>Year 4 Curriculum</a:t>
            </a:r>
            <a:r>
              <a:rPr lang="en-GB" sz="3600" u="sng" dirty="0">
                <a:solidFill>
                  <a:schemeClr val="tx1"/>
                </a:solidFill>
                <a:latin typeface="Twinkl Cursive Looped Semibold" panose="02000000000000000000" pitchFamily="2" charset="0"/>
              </a:rPr>
              <a:t>….</a:t>
            </a:r>
          </a:p>
          <a:p>
            <a:pPr algn="ctr"/>
            <a:endParaRPr lang="en-GB" sz="3600" dirty="0">
              <a:solidFill>
                <a:schemeClr val="tx1"/>
              </a:solidFill>
              <a:latin typeface="Twinkl Cursive Looped Semibold" panose="02000000000000000000" pitchFamily="2" charset="0"/>
            </a:endParaRPr>
          </a:p>
          <a:p>
            <a:pPr algn="ctr"/>
            <a:endParaRPr lang="en-GB" sz="3600" dirty="0">
              <a:solidFill>
                <a:schemeClr val="tx1"/>
              </a:solidFill>
              <a:latin typeface="Twinkl Cursive Looped Semibold" panose="02000000000000000000" pitchFamily="2" charset="0"/>
            </a:endParaRPr>
          </a:p>
          <a:p>
            <a:pPr algn="ctr"/>
            <a:r>
              <a:rPr lang="en-GB" sz="3600" dirty="0">
                <a:solidFill>
                  <a:srgbClr val="7030A0"/>
                </a:solidFill>
                <a:latin typeface="Twinkl Cursive Looped Semibold" panose="02000000000000000000" pitchFamily="2" charset="0"/>
              </a:rPr>
              <a:t>Autumn</a:t>
            </a:r>
            <a:r>
              <a:rPr lang="en-GB" sz="3600" dirty="0">
                <a:solidFill>
                  <a:schemeClr val="tx1"/>
                </a:solidFill>
                <a:latin typeface="Twinkl Cursive Looped Semibold" panose="02000000000000000000" pitchFamily="2" charset="0"/>
              </a:rPr>
              <a:t>  – Protecting our world</a:t>
            </a:r>
          </a:p>
          <a:p>
            <a:pPr algn="ctr"/>
            <a:r>
              <a:rPr lang="en-GB" sz="3600" dirty="0">
                <a:solidFill>
                  <a:srgbClr val="7030A0"/>
                </a:solidFill>
                <a:latin typeface="Twinkl Cursive Looped Semibold" panose="02000000000000000000" pitchFamily="2" charset="0"/>
              </a:rPr>
              <a:t>Spring</a:t>
            </a:r>
            <a:r>
              <a:rPr lang="en-GB" sz="3600" dirty="0">
                <a:solidFill>
                  <a:schemeClr val="tx1"/>
                </a:solidFill>
                <a:latin typeface="Twinkl Cursive Looped Semibold" panose="02000000000000000000" pitchFamily="2" charset="0"/>
              </a:rPr>
              <a:t>  – The Celts and The Romans </a:t>
            </a:r>
          </a:p>
          <a:p>
            <a:pPr algn="ctr"/>
            <a:r>
              <a:rPr lang="en-GB" sz="3600" dirty="0">
                <a:solidFill>
                  <a:srgbClr val="7030A0"/>
                </a:solidFill>
                <a:latin typeface="Twinkl Cursive Looped Semibold" panose="02000000000000000000" pitchFamily="2" charset="0"/>
              </a:rPr>
              <a:t>Summer</a:t>
            </a:r>
            <a:r>
              <a:rPr lang="en-GB" sz="3600" dirty="0">
                <a:solidFill>
                  <a:schemeClr val="tx1"/>
                </a:solidFill>
                <a:latin typeface="Twinkl Cursive Looped Semibold" panose="02000000000000000000" pitchFamily="2" charset="0"/>
              </a:rPr>
              <a:t> – The Anglo-Saxons and The Vikings</a:t>
            </a:r>
          </a:p>
          <a:p>
            <a:pPr algn="ctr"/>
            <a:endParaRPr lang="en-GB" sz="3600" dirty="0">
              <a:latin typeface="Twinkl Cursive Looped Semibold" panose="02000000000000000000" pitchFamily="2" charset="0"/>
            </a:endParaRPr>
          </a:p>
          <a:p>
            <a:pPr algn="ctr"/>
            <a:r>
              <a:rPr lang="en-GB" sz="3600" dirty="0">
                <a:solidFill>
                  <a:schemeClr val="tx1"/>
                </a:solidFill>
                <a:latin typeface="Twinkl Cursive Looped Semibold" panose="02000000000000000000" pitchFamily="2" charset="0"/>
              </a:rPr>
              <a:t>In addition to these topics, we also learn about a variety of science topics- including states of matter, light and sound, teeth and digestion, electricity, climates and biomes.</a:t>
            </a:r>
          </a:p>
          <a:p>
            <a:pPr algn="ctr"/>
            <a:endParaRPr lang="en-GB" sz="3600" dirty="0">
              <a:solidFill>
                <a:schemeClr val="tx1"/>
              </a:solidFill>
              <a:latin typeface="Twinkl Cursive Looped Semibold" panose="02000000000000000000" pitchFamily="2" charset="0"/>
            </a:endParaRPr>
          </a:p>
          <a:p>
            <a:pPr lvl="0"/>
            <a:r>
              <a:rPr lang="en-GB" sz="3600" b="1" u="sng" dirty="0">
                <a:solidFill>
                  <a:prstClr val="black"/>
                </a:solidFill>
                <a:latin typeface="Twinkl Cursive Looped" panose="02000000000000000000" pitchFamily="2" charset="0"/>
              </a:rPr>
              <a:t>Trips and Visitors…</a:t>
            </a:r>
          </a:p>
          <a:p>
            <a:pPr lvl="0"/>
            <a:r>
              <a:rPr lang="en-GB" sz="3600" dirty="0">
                <a:solidFill>
                  <a:prstClr val="black"/>
                </a:solidFill>
                <a:latin typeface="Twinkl Cursive Looped Semibold" panose="02000000000000000000" pitchFamily="2" charset="0"/>
              </a:rPr>
              <a:t>Autumn- Severn Trent workshops </a:t>
            </a:r>
          </a:p>
          <a:p>
            <a:pPr lvl="0"/>
            <a:endParaRPr lang="en-GB" sz="3600" dirty="0">
              <a:solidFill>
                <a:prstClr val="black"/>
              </a:solidFill>
              <a:latin typeface="Twinkl Cursive Looped" panose="02000000000000000000" pitchFamily="2" charset="0"/>
            </a:endParaRPr>
          </a:p>
          <a:p>
            <a:pPr lvl="0"/>
            <a:r>
              <a:rPr lang="en-GB" sz="3600" dirty="0">
                <a:solidFill>
                  <a:prstClr val="black"/>
                </a:solidFill>
                <a:latin typeface="Twinkl Cursive Looped Semibold" panose="02000000000000000000" pitchFamily="2" charset="0"/>
              </a:rPr>
              <a:t>Spring- Lunt Roman Fort (booked)</a:t>
            </a:r>
          </a:p>
          <a:p>
            <a:pPr lvl="0"/>
            <a:endParaRPr lang="en-GB" sz="3600" dirty="0">
              <a:solidFill>
                <a:prstClr val="black"/>
              </a:solidFill>
              <a:latin typeface="Twinkl Cursive Looped Semibold" panose="02000000000000000000" pitchFamily="2" charset="0"/>
            </a:endParaRPr>
          </a:p>
          <a:p>
            <a:pPr lvl="0"/>
            <a:r>
              <a:rPr lang="en-GB" sz="3600" dirty="0">
                <a:solidFill>
                  <a:prstClr val="black"/>
                </a:solidFill>
                <a:latin typeface="Twinkl Cursive Looped Semibold" panose="02000000000000000000" pitchFamily="2" charset="0"/>
              </a:rPr>
              <a:t>Summer- Portals to the Past – Vikings (TBC)</a:t>
            </a:r>
          </a:p>
          <a:p>
            <a:pPr lvl="0"/>
            <a:endParaRPr lang="en-GB" sz="3600" dirty="0">
              <a:solidFill>
                <a:srgbClr val="FF0000"/>
              </a:solidFill>
              <a:latin typeface="Twinkl Cursive Looped Semibold" panose="02000000000000000000" pitchFamily="2" charset="0"/>
            </a:endParaRPr>
          </a:p>
          <a:p>
            <a:pPr lvl="0"/>
            <a:r>
              <a:rPr lang="en-GB" sz="3600" dirty="0">
                <a:solidFill>
                  <a:srgbClr val="FF0000"/>
                </a:solidFill>
                <a:latin typeface="Twinkl Cursive Looped Semibold" panose="02000000000000000000" pitchFamily="2" charset="0"/>
              </a:rPr>
              <a:t>Link for PANTO has been sent via Dojo</a:t>
            </a:r>
          </a:p>
          <a:p>
            <a:pPr lvl="0"/>
            <a:endParaRPr lang="en-GB" sz="3600" dirty="0">
              <a:solidFill>
                <a:prstClr val="black"/>
              </a:solidFill>
              <a:latin typeface="Twinkl Cursive Looped Semibold" panose="02000000000000000000" pitchFamily="2" charset="0"/>
            </a:endParaRPr>
          </a:p>
          <a:p>
            <a:pPr lvl="0"/>
            <a:r>
              <a:rPr lang="en-GB" sz="3600" dirty="0">
                <a:solidFill>
                  <a:prstClr val="black"/>
                </a:solidFill>
                <a:latin typeface="Twinkl Cursive Looped Semibold" panose="02000000000000000000" pitchFamily="2" charset="0"/>
              </a:rPr>
              <a:t> </a:t>
            </a:r>
          </a:p>
          <a:p>
            <a:pPr lvl="0"/>
            <a:r>
              <a:rPr lang="en-GB" sz="3600" dirty="0">
                <a:solidFill>
                  <a:prstClr val="black"/>
                </a:solidFill>
                <a:latin typeface="Twinkl Cursive Looped Semibold" panose="02000000000000000000" pitchFamily="2" charset="0"/>
              </a:rPr>
              <a:t>We will send information about the above nearer the time.</a:t>
            </a:r>
          </a:p>
          <a:p>
            <a:pPr algn="ctr"/>
            <a:endParaRPr lang="en-GB" sz="3200" dirty="0">
              <a:solidFill>
                <a:schemeClr val="tx1"/>
              </a:solidFill>
              <a:latin typeface="Twinkl Cursive Looped Semibold" panose="02000000000000000000" pitchFamily="2" charset="0"/>
            </a:endParaRPr>
          </a:p>
          <a:p>
            <a:pPr algn="ctr"/>
            <a:endParaRPr lang="en-GB" sz="2800" dirty="0">
              <a:solidFill>
                <a:schemeClr val="tx1"/>
              </a:solidFill>
              <a:latin typeface="Twinkl Cursive Looped Light" panose="02000000000000000000" pitchFamily="2" charset="0"/>
            </a:endParaRPr>
          </a:p>
        </p:txBody>
      </p:sp>
    </p:spTree>
    <p:extLst>
      <p:ext uri="{BB962C8B-B14F-4D97-AF65-F5344CB8AC3E}">
        <p14:creationId xmlns:p14="http://schemas.microsoft.com/office/powerpoint/2010/main" val="3883159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95E2ED-8229-4219-AF74-3C0AE740F738}"/>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Subtitle 1"/>
          <p:cNvSpPr>
            <a:spLocks noGrp="1"/>
          </p:cNvSpPr>
          <p:nvPr>
            <p:ph type="subTitle" idx="1"/>
          </p:nvPr>
        </p:nvSpPr>
        <p:spPr>
          <a:xfrm>
            <a:off x="0" y="30412"/>
            <a:ext cx="9144000" cy="6566939"/>
          </a:xfrm>
        </p:spPr>
        <p:txBody>
          <a:bodyPr>
            <a:noAutofit/>
          </a:bodyPr>
          <a:lstStyle/>
          <a:p>
            <a:pPr algn="ctr"/>
            <a:r>
              <a:rPr lang="en-GB" sz="2800" u="sng" dirty="0">
                <a:solidFill>
                  <a:schemeClr val="tx1"/>
                </a:solidFill>
                <a:latin typeface="Twinkl Cursive Looped Semibold" panose="02000000000000000000" pitchFamily="2" charset="0"/>
              </a:rPr>
              <a:t>Reading</a:t>
            </a:r>
          </a:p>
          <a:p>
            <a:r>
              <a:rPr lang="en-GB" sz="2800" u="sng" dirty="0">
                <a:solidFill>
                  <a:srgbClr val="7030A0"/>
                </a:solidFill>
                <a:latin typeface="Twinkl Cursive Looped Semibold" panose="02000000000000000000" pitchFamily="2" charset="0"/>
              </a:rPr>
              <a:t>‘Tracker’ book (fruit book/colour band/phonics book): </a:t>
            </a:r>
            <a:r>
              <a:rPr lang="en-GB" sz="2800" dirty="0">
                <a:solidFill>
                  <a:schemeClr val="tx1"/>
                </a:solidFill>
                <a:latin typeface="Twinkl Cursive Looped Semibold" panose="02000000000000000000" pitchFamily="2" charset="0"/>
              </a:rPr>
              <a:t>This book is the book that they will read to an adult in school and should always take priority. This book will be an appropriate book for their reading ability. They will be monitored and assessed</a:t>
            </a:r>
            <a:r>
              <a:rPr lang="en-GB" sz="2800" dirty="0">
                <a:latin typeface="Twinkl Cursive Looped Semibold" panose="02000000000000000000" pitchFamily="2" charset="0"/>
              </a:rPr>
              <a:t> every half term. </a:t>
            </a:r>
            <a:endParaRPr lang="en-GB" sz="2800" dirty="0">
              <a:solidFill>
                <a:schemeClr val="tx1"/>
              </a:solidFill>
              <a:latin typeface="Twinkl Cursive Looped Semibold" panose="02000000000000000000" pitchFamily="2" charset="0"/>
            </a:endParaRPr>
          </a:p>
          <a:p>
            <a:r>
              <a:rPr lang="en-GB" sz="2800" dirty="0">
                <a:solidFill>
                  <a:schemeClr val="tx1"/>
                </a:solidFill>
                <a:latin typeface="Twinkl Cursive Looped Semibold" panose="02000000000000000000" pitchFamily="2" charset="0"/>
              </a:rPr>
              <a:t>We ask that children read </a:t>
            </a:r>
            <a:r>
              <a:rPr lang="en-GB" sz="2800" b="1" u="sng" dirty="0">
                <a:solidFill>
                  <a:srgbClr val="7030A0"/>
                </a:solidFill>
                <a:latin typeface="Twinkl Cursive Looped Semibold" panose="02000000000000000000" pitchFamily="2" charset="0"/>
              </a:rPr>
              <a:t>3 times a week </a:t>
            </a:r>
            <a:r>
              <a:rPr lang="en-GB" sz="2800" dirty="0">
                <a:solidFill>
                  <a:schemeClr val="tx1"/>
                </a:solidFill>
                <a:latin typeface="Twinkl Cursive Looped Semibold" panose="02000000000000000000" pitchFamily="2" charset="0"/>
              </a:rPr>
              <a:t>at home and have their diaries signed. Children can change this book daily.</a:t>
            </a:r>
          </a:p>
          <a:p>
            <a:endParaRPr lang="en-GB" sz="2800" dirty="0">
              <a:solidFill>
                <a:schemeClr val="tx1"/>
              </a:solidFill>
              <a:latin typeface="Twinkl Cursive Looped Semibold" panose="02000000000000000000" pitchFamily="2" charset="0"/>
            </a:endParaRPr>
          </a:p>
          <a:p>
            <a:pPr algn="ctr"/>
            <a:r>
              <a:rPr lang="en-GB" sz="2800" u="sng" dirty="0">
                <a:solidFill>
                  <a:srgbClr val="7030A0"/>
                </a:solidFill>
                <a:latin typeface="Twinkl Cursive Looped Semibold" panose="02000000000000000000" pitchFamily="2" charset="0"/>
              </a:rPr>
              <a:t>Reading for pleasure book: </a:t>
            </a:r>
            <a:r>
              <a:rPr lang="en-GB" sz="2800" dirty="0">
                <a:latin typeface="Twinkl Cursive Looped Semibold" panose="02000000000000000000" pitchFamily="2" charset="0"/>
              </a:rPr>
              <a:t>Children can choose any book that they like from a class bookshelf or the library. </a:t>
            </a:r>
          </a:p>
          <a:p>
            <a:pPr algn="ctr"/>
            <a:r>
              <a:rPr lang="en-GB" sz="2800" dirty="0">
                <a:solidFill>
                  <a:schemeClr val="tx1"/>
                </a:solidFill>
                <a:latin typeface="Twinkl Cursive Looped Semibold" panose="02000000000000000000" pitchFamily="2" charset="0"/>
              </a:rPr>
              <a:t>We are happy for children </a:t>
            </a:r>
            <a:r>
              <a:rPr lang="en-GB" sz="2800" dirty="0">
                <a:latin typeface="Twinkl Cursive Looped Semibold" panose="02000000000000000000" pitchFamily="2" charset="0"/>
              </a:rPr>
              <a:t>to read any book they are interested in at home. This can count as one of their reads. </a:t>
            </a:r>
            <a:endParaRPr lang="en-GB" sz="2400" dirty="0">
              <a:solidFill>
                <a:schemeClr val="tx1"/>
              </a:solidFill>
              <a:latin typeface="Twinkl Cursive Looped Semibold" panose="02000000000000000000" pitchFamily="2" charset="0"/>
            </a:endParaRPr>
          </a:p>
        </p:txBody>
      </p:sp>
    </p:spTree>
    <p:extLst>
      <p:ext uri="{BB962C8B-B14F-4D97-AF65-F5344CB8AC3E}">
        <p14:creationId xmlns:p14="http://schemas.microsoft.com/office/powerpoint/2010/main" val="1211261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369AEA-47C3-4DD1-93D1-A4D3C8219392}"/>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Title 1"/>
          <p:cNvSpPr>
            <a:spLocks noGrp="1"/>
          </p:cNvSpPr>
          <p:nvPr>
            <p:ph type="title"/>
          </p:nvPr>
        </p:nvSpPr>
        <p:spPr>
          <a:xfrm>
            <a:off x="1115616" y="148614"/>
            <a:ext cx="6343672" cy="709865"/>
          </a:xfrm>
        </p:spPr>
        <p:txBody>
          <a:bodyPr/>
          <a:lstStyle/>
          <a:p>
            <a:pPr algn="ctr"/>
            <a:r>
              <a:rPr lang="en-GB" sz="4400" dirty="0">
                <a:latin typeface="Twinkl Cursive Looped Semibold" panose="02000000000000000000" pitchFamily="2" charset="0"/>
              </a:rPr>
              <a:t>Tracker books</a:t>
            </a:r>
          </a:p>
        </p:txBody>
      </p:sp>
      <p:pic>
        <p:nvPicPr>
          <p:cNvPr id="2050" name="Picture 2" descr="Guide to Colour Book Bands">
            <a:extLst>
              <a:ext uri="{FF2B5EF4-FFF2-40B4-BE49-F238E27FC236}">
                <a16:creationId xmlns:a16="http://schemas.microsoft.com/office/drawing/2014/main" id="{EB5DEA26-50C7-8554-0B85-E707A6D239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23" t="32089" r="18355" b="17450"/>
          <a:stretch/>
        </p:blipFill>
        <p:spPr bwMode="auto">
          <a:xfrm>
            <a:off x="12634" y="1001159"/>
            <a:ext cx="4679981" cy="46512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 Phonics and Early Reading">
            <a:extLst>
              <a:ext uri="{FF2B5EF4-FFF2-40B4-BE49-F238E27FC236}">
                <a16:creationId xmlns:a16="http://schemas.microsoft.com/office/drawing/2014/main" id="{2E3EAF64-8289-7D9B-8A64-B55AB2A2C3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2615" y="1001159"/>
            <a:ext cx="4238751" cy="30613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A14D91E-3B9D-4DEE-BEE6-1A70ECBA4983}"/>
              </a:ext>
            </a:extLst>
          </p:cNvPr>
          <p:cNvSpPr txBox="1"/>
          <p:nvPr/>
        </p:nvSpPr>
        <p:spPr>
          <a:xfrm>
            <a:off x="4792615" y="4113177"/>
            <a:ext cx="3888432" cy="3231654"/>
          </a:xfrm>
          <a:prstGeom prst="rect">
            <a:avLst/>
          </a:prstGeom>
          <a:noFill/>
        </p:spPr>
        <p:txBody>
          <a:bodyPr wrap="square" rtlCol="0">
            <a:spAutoFit/>
          </a:bodyPr>
          <a:lstStyle/>
          <a:p>
            <a:pPr algn="ctr"/>
            <a:r>
              <a:rPr lang="en-GB" sz="2400" u="sng" dirty="0">
                <a:latin typeface="Twinkl Cursive Looped Semibold" panose="02000000000000000000" pitchFamily="2" charset="0"/>
              </a:rPr>
              <a:t>Fruits- Accelerated reader banded books</a:t>
            </a:r>
          </a:p>
          <a:p>
            <a:pPr algn="ctr"/>
            <a:r>
              <a:rPr lang="en-GB" sz="2400" dirty="0">
                <a:latin typeface="Twinkl Cursive Looped Semibold" panose="02000000000000000000" pitchFamily="2" charset="0"/>
              </a:rPr>
              <a:t>Strawberry</a:t>
            </a:r>
          </a:p>
          <a:p>
            <a:pPr algn="ctr"/>
            <a:r>
              <a:rPr lang="en-GB" sz="2400" dirty="0">
                <a:latin typeface="Twinkl Cursive Looped Semibold" panose="02000000000000000000" pitchFamily="2" charset="0"/>
              </a:rPr>
              <a:t>Banana</a:t>
            </a:r>
          </a:p>
          <a:p>
            <a:pPr algn="ctr"/>
            <a:r>
              <a:rPr lang="en-GB" sz="2400" dirty="0">
                <a:latin typeface="Twinkl Cursive Looped Semibold" panose="02000000000000000000" pitchFamily="2" charset="0"/>
              </a:rPr>
              <a:t>Apple</a:t>
            </a:r>
          </a:p>
          <a:p>
            <a:pPr algn="ctr"/>
            <a:r>
              <a:rPr lang="en-GB" sz="2400" dirty="0">
                <a:latin typeface="Twinkl Cursive Looped Semibold" panose="02000000000000000000" pitchFamily="2" charset="0"/>
              </a:rPr>
              <a:t>Grape</a:t>
            </a:r>
          </a:p>
          <a:p>
            <a:pPr algn="ctr"/>
            <a:r>
              <a:rPr lang="en-GB" sz="2400" dirty="0">
                <a:latin typeface="Twinkl Cursive Looped Semibold" panose="02000000000000000000" pitchFamily="2" charset="0"/>
              </a:rPr>
              <a:t>Pineapple</a:t>
            </a:r>
          </a:p>
          <a:p>
            <a:endParaRPr lang="en-GB" dirty="0"/>
          </a:p>
          <a:p>
            <a:endParaRPr lang="en-GB" dirty="0"/>
          </a:p>
        </p:txBody>
      </p:sp>
    </p:spTree>
    <p:extLst>
      <p:ext uri="{BB962C8B-B14F-4D97-AF65-F5344CB8AC3E}">
        <p14:creationId xmlns:p14="http://schemas.microsoft.com/office/powerpoint/2010/main" val="218773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CBFE71-8DEF-448B-9CDF-732B5F6EE391}"/>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Title 1">
            <a:extLst>
              <a:ext uri="{FF2B5EF4-FFF2-40B4-BE49-F238E27FC236}">
                <a16:creationId xmlns:a16="http://schemas.microsoft.com/office/drawing/2014/main" id="{C6B35194-C2F9-4357-957F-10C081CBF89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BED4B0-80AC-46C8-960C-C289D8D8841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724E4F6-C3DB-4EF6-909F-61D78DD661AE}"/>
              </a:ext>
            </a:extLst>
          </p:cNvPr>
          <p:cNvPicPr>
            <a:picLocks noChangeAspect="1"/>
          </p:cNvPicPr>
          <p:nvPr/>
        </p:nvPicPr>
        <p:blipFill>
          <a:blip r:embed="rId3"/>
          <a:stretch>
            <a:fillRect/>
          </a:stretch>
        </p:blipFill>
        <p:spPr>
          <a:xfrm>
            <a:off x="105117" y="246293"/>
            <a:ext cx="8933765" cy="6275425"/>
          </a:xfrm>
          <a:prstGeom prst="rect">
            <a:avLst/>
          </a:prstGeom>
        </p:spPr>
      </p:pic>
    </p:spTree>
    <p:extLst>
      <p:ext uri="{BB962C8B-B14F-4D97-AF65-F5344CB8AC3E}">
        <p14:creationId xmlns:p14="http://schemas.microsoft.com/office/powerpoint/2010/main" val="3538416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B0348CA-9D8B-4158-A804-28C1E6EFE704}"/>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TextBox 3">
            <a:extLst>
              <a:ext uri="{FF2B5EF4-FFF2-40B4-BE49-F238E27FC236}">
                <a16:creationId xmlns:a16="http://schemas.microsoft.com/office/drawing/2014/main" id="{F2D3EB28-B516-90C0-DCFF-8E8C2381C46F}"/>
              </a:ext>
            </a:extLst>
          </p:cNvPr>
          <p:cNvSpPr txBox="1"/>
          <p:nvPr/>
        </p:nvSpPr>
        <p:spPr>
          <a:xfrm>
            <a:off x="539552" y="251588"/>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latin typeface="Twinkl Cursive Looped Semibold" panose="02000000000000000000" pitchFamily="2" charset="0"/>
                <a:ea typeface="+mj-ea"/>
                <a:cs typeface="+mj-cs"/>
              </a:rPr>
              <a:t>Writing</a:t>
            </a:r>
          </a:p>
        </p:txBody>
      </p:sp>
      <p:sp>
        <p:nvSpPr>
          <p:cNvPr id="3" name="TextBox 2">
            <a:extLst>
              <a:ext uri="{FF2B5EF4-FFF2-40B4-BE49-F238E27FC236}">
                <a16:creationId xmlns:a16="http://schemas.microsoft.com/office/drawing/2014/main" id="{906459D4-0D31-6C7C-0B6A-B49295516AFD}"/>
              </a:ext>
            </a:extLst>
          </p:cNvPr>
          <p:cNvSpPr txBox="1"/>
          <p:nvPr/>
        </p:nvSpPr>
        <p:spPr>
          <a:xfrm>
            <a:off x="220986" y="1532898"/>
            <a:ext cx="8892480" cy="6001643"/>
          </a:xfrm>
          <a:prstGeom prst="rect">
            <a:avLst/>
          </a:prstGeom>
          <a:noFill/>
        </p:spPr>
        <p:txBody>
          <a:bodyPr wrap="square">
            <a:spAutoFit/>
          </a:bodyPr>
          <a:lstStyle/>
          <a:p>
            <a:pPr algn="ctr"/>
            <a:r>
              <a:rPr lang="en-GB" sz="2800" dirty="0">
                <a:latin typeface="Twinkl Cursive Looped Semibold" panose="02000000000000000000" pitchFamily="2" charset="0"/>
              </a:rPr>
              <a:t>To be writing at the expected standard in Year 4, children should be able to:</a:t>
            </a:r>
          </a:p>
          <a:p>
            <a:pPr algn="ctr"/>
            <a:endParaRPr lang="en-GB" sz="2800" dirty="0">
              <a:solidFill>
                <a:schemeClr val="tx1"/>
              </a:solidFill>
              <a:latin typeface="Twinkl Cursive Looped Semibold" panose="02000000000000000000" pitchFamily="2" charset="0"/>
            </a:endParaRPr>
          </a:p>
          <a:p>
            <a:pPr marL="342900" indent="-342900" algn="ctr">
              <a:buFont typeface="Wingdings" panose="05000000000000000000" pitchFamily="2" charset="2"/>
              <a:buChar char="ü"/>
            </a:pPr>
            <a:r>
              <a:rPr lang="en-GB" sz="2800" dirty="0">
                <a:latin typeface="Twinkl Cursive Looped Semibold" panose="02000000000000000000" pitchFamily="2" charset="0"/>
              </a:rPr>
              <a:t>Spell the </a:t>
            </a:r>
            <a:r>
              <a:rPr lang="en-GB" sz="2800" b="1" dirty="0">
                <a:solidFill>
                  <a:srgbClr val="7030A0"/>
                </a:solidFill>
                <a:latin typeface="Twinkl Cursive Looped Semibold" panose="02000000000000000000" pitchFamily="2" charset="0"/>
              </a:rPr>
              <a:t>Year 4 common exception words </a:t>
            </a:r>
            <a:r>
              <a:rPr lang="en-GB" sz="2800" dirty="0">
                <a:latin typeface="Twinkl Cursive Looped Semibold" panose="02000000000000000000" pitchFamily="2" charset="0"/>
              </a:rPr>
              <a:t>and use them in writing</a:t>
            </a:r>
          </a:p>
          <a:p>
            <a:pPr marL="342900" indent="-342900" algn="ctr">
              <a:buFont typeface="Wingdings" panose="05000000000000000000" pitchFamily="2" charset="2"/>
              <a:buChar char="ü"/>
            </a:pPr>
            <a:r>
              <a:rPr lang="en-GB" sz="2800" dirty="0">
                <a:latin typeface="Twinkl Cursive Looped Semibold" panose="02000000000000000000" pitchFamily="2" charset="0"/>
              </a:rPr>
              <a:t>Apply the </a:t>
            </a:r>
            <a:r>
              <a:rPr lang="en-GB" sz="2800" b="1" dirty="0">
                <a:solidFill>
                  <a:srgbClr val="7030A0"/>
                </a:solidFill>
                <a:latin typeface="Twinkl Cursive Looped Semibold" panose="02000000000000000000" pitchFamily="2" charset="0"/>
              </a:rPr>
              <a:t>Year 4 spelling rules</a:t>
            </a:r>
          </a:p>
          <a:p>
            <a:pPr marL="342900" indent="-342900" algn="ctr">
              <a:buFont typeface="Wingdings" panose="05000000000000000000" pitchFamily="2" charset="2"/>
              <a:buChar char="ü"/>
            </a:pPr>
            <a:r>
              <a:rPr lang="en-GB" sz="2800" dirty="0">
                <a:latin typeface="Twinkl Cursive Looped Semibold" panose="02000000000000000000" pitchFamily="2" charset="0"/>
              </a:rPr>
              <a:t>Write in sentences that are </a:t>
            </a:r>
            <a:r>
              <a:rPr lang="en-GB" sz="2800" b="1" dirty="0">
                <a:solidFill>
                  <a:srgbClr val="7030A0"/>
                </a:solidFill>
                <a:latin typeface="Twinkl Cursive Looped Semibold" panose="02000000000000000000" pitchFamily="2" charset="0"/>
              </a:rPr>
              <a:t>coherent</a:t>
            </a:r>
          </a:p>
          <a:p>
            <a:pPr marL="342900" indent="-342900" algn="ctr">
              <a:buFont typeface="Wingdings" panose="05000000000000000000" pitchFamily="2" charset="2"/>
              <a:buChar char="ü"/>
            </a:pPr>
            <a:r>
              <a:rPr lang="en-GB" sz="2800" dirty="0">
                <a:latin typeface="Twinkl Cursive Looped Semibold" panose="02000000000000000000" pitchFamily="2" charset="0"/>
              </a:rPr>
              <a:t>Use </a:t>
            </a:r>
            <a:r>
              <a:rPr lang="en-GB" sz="2800" b="1" dirty="0">
                <a:solidFill>
                  <a:srgbClr val="7030A0"/>
                </a:solidFill>
                <a:latin typeface="Twinkl Cursive Looped Semibold" panose="02000000000000000000" pitchFamily="2" charset="0"/>
              </a:rPr>
              <a:t>paragraphs</a:t>
            </a:r>
          </a:p>
          <a:p>
            <a:pPr marL="342900" indent="-342900" algn="ctr">
              <a:buFont typeface="Wingdings" panose="05000000000000000000" pitchFamily="2" charset="2"/>
              <a:buChar char="ü"/>
            </a:pPr>
            <a:r>
              <a:rPr lang="en-GB" sz="2800" dirty="0">
                <a:latin typeface="Twinkl Cursive Looped Semibold" panose="02000000000000000000" pitchFamily="2" charset="0"/>
              </a:rPr>
              <a:t>Write for </a:t>
            </a:r>
            <a:r>
              <a:rPr lang="en-GB" sz="2800" b="1" dirty="0">
                <a:solidFill>
                  <a:srgbClr val="7030A0"/>
                </a:solidFill>
                <a:latin typeface="Twinkl Cursive Looped Semibold" panose="02000000000000000000" pitchFamily="2" charset="0"/>
              </a:rPr>
              <a:t>different purposes</a:t>
            </a:r>
          </a:p>
          <a:p>
            <a:pPr marL="342900" indent="-342900" algn="ctr">
              <a:buFont typeface="Wingdings" panose="05000000000000000000" pitchFamily="2" charset="2"/>
              <a:buChar char="ü"/>
            </a:pPr>
            <a:r>
              <a:rPr lang="en-GB" sz="2800" dirty="0">
                <a:latin typeface="Twinkl Cursive Looped Semibold" panose="02000000000000000000" pitchFamily="2" charset="0"/>
              </a:rPr>
              <a:t>Use a </a:t>
            </a:r>
            <a:r>
              <a:rPr lang="en-GB" sz="2800" b="1" dirty="0">
                <a:solidFill>
                  <a:srgbClr val="7030A0"/>
                </a:solidFill>
                <a:latin typeface="Twinkl Cursive Looped Semibold" panose="02000000000000000000" pitchFamily="2" charset="0"/>
              </a:rPr>
              <a:t>range of punctuation </a:t>
            </a:r>
            <a:r>
              <a:rPr lang="en-GB" sz="2800" dirty="0">
                <a:latin typeface="Twinkl Cursive Looped Semibold" panose="02000000000000000000" pitchFamily="2" charset="0"/>
              </a:rPr>
              <a:t>() ! ? , . : “”</a:t>
            </a:r>
          </a:p>
          <a:p>
            <a:pPr marL="342900" indent="-342900" algn="ctr">
              <a:buFont typeface="Wingdings" panose="05000000000000000000" pitchFamily="2" charset="2"/>
              <a:buChar char="ü"/>
            </a:pPr>
            <a:r>
              <a:rPr lang="en-GB" sz="2800" dirty="0">
                <a:latin typeface="Twinkl Cursive Looped Semibold" panose="02000000000000000000" pitchFamily="2" charset="0"/>
              </a:rPr>
              <a:t>Use </a:t>
            </a:r>
            <a:r>
              <a:rPr lang="en-GB" sz="2800" b="1" dirty="0">
                <a:solidFill>
                  <a:srgbClr val="7030A0"/>
                </a:solidFill>
                <a:latin typeface="Twinkl Cursive Looped Semibold" panose="02000000000000000000" pitchFamily="2" charset="0"/>
              </a:rPr>
              <a:t>past and present tense accurately</a:t>
            </a:r>
          </a:p>
          <a:p>
            <a:pPr marL="342900" indent="-342900" algn="ctr">
              <a:buFont typeface="Wingdings" panose="05000000000000000000" pitchFamily="2" charset="2"/>
              <a:buChar char="ü"/>
            </a:pPr>
            <a:r>
              <a:rPr lang="en-GB" sz="2800" b="1" dirty="0">
                <a:latin typeface="Twinkl Cursive Looped Semibold" panose="02000000000000000000" pitchFamily="2" charset="0"/>
              </a:rPr>
              <a:t>Use a </a:t>
            </a:r>
            <a:r>
              <a:rPr lang="en-GB" sz="2800" b="1" dirty="0">
                <a:solidFill>
                  <a:srgbClr val="7030A0"/>
                </a:solidFill>
                <a:latin typeface="Twinkl Cursive Looped Semibold" panose="02000000000000000000" pitchFamily="2" charset="0"/>
              </a:rPr>
              <a:t>range of descriptive techniques</a:t>
            </a:r>
          </a:p>
          <a:p>
            <a:pPr marL="342900" indent="-342900" algn="ctr">
              <a:buFont typeface="Wingdings" panose="05000000000000000000" pitchFamily="2" charset="2"/>
              <a:buChar char="ü"/>
            </a:pPr>
            <a:endParaRPr lang="en-GB" sz="2400" dirty="0">
              <a:latin typeface="Twinkl Cursive Looped" panose="02000000000000000000" pitchFamily="2" charset="0"/>
            </a:endParaRPr>
          </a:p>
          <a:p>
            <a:pPr marL="342900" indent="-342900" algn="ctr">
              <a:buFont typeface="Wingdings" panose="05000000000000000000" pitchFamily="2" charset="2"/>
              <a:buChar char="ü"/>
            </a:pPr>
            <a:endParaRPr lang="en-GB" sz="24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1304001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33C31DE-BD7E-4ACD-AEB7-D63724751AD7}"/>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TextBox 2">
            <a:extLst>
              <a:ext uri="{FF2B5EF4-FFF2-40B4-BE49-F238E27FC236}">
                <a16:creationId xmlns:a16="http://schemas.microsoft.com/office/drawing/2014/main" id="{CA73953A-F345-B138-64D9-B5377FEFDF31}"/>
              </a:ext>
            </a:extLst>
          </p:cNvPr>
          <p:cNvSpPr txBox="1"/>
          <p:nvPr/>
        </p:nvSpPr>
        <p:spPr>
          <a:xfrm>
            <a:off x="1619672" y="476672"/>
            <a:ext cx="5508104" cy="542841"/>
          </a:xfrm>
          <a:prstGeom prst="rect">
            <a:avLst/>
          </a:prstGeom>
          <a:noFill/>
        </p:spPr>
        <p:txBody>
          <a:bodyPr wrap="square">
            <a:spAutoFit/>
          </a:bodyPr>
          <a:lstStyle/>
          <a:p>
            <a:pPr algn="ctr">
              <a:lnSpc>
                <a:spcPct val="90000"/>
              </a:lnSpc>
              <a:spcBef>
                <a:spcPct val="0"/>
              </a:spcBef>
              <a:spcAft>
                <a:spcPts val="600"/>
              </a:spcAft>
            </a:pPr>
            <a:r>
              <a:rPr lang="en-US" sz="3200" dirty="0">
                <a:latin typeface="Twinkl Cursive Looped Semibold" panose="02000000000000000000" pitchFamily="2" charset="0"/>
                <a:ea typeface="+mj-ea"/>
                <a:cs typeface="+mj-cs"/>
              </a:rPr>
              <a:t>Common Exception words</a:t>
            </a:r>
            <a:endParaRPr lang="en-US" sz="3200" b="0" i="0" kern="1200" dirty="0">
              <a:latin typeface="Twinkl Cursive Looped Semibold" panose="02000000000000000000" pitchFamily="2" charset="0"/>
              <a:ea typeface="+mj-ea"/>
              <a:cs typeface="+mj-cs"/>
            </a:endParaRPr>
          </a:p>
        </p:txBody>
      </p:sp>
      <p:pic>
        <p:nvPicPr>
          <p:cNvPr id="6148" name="Picture 4" descr="Year 3 and 4 Common Exception Words Word Mat | Teaching Resources">
            <a:extLst>
              <a:ext uri="{FF2B5EF4-FFF2-40B4-BE49-F238E27FC236}">
                <a16:creationId xmlns:a16="http://schemas.microsoft.com/office/drawing/2014/main" id="{413759AA-7A84-B741-9F9A-27772AFF8F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3119" y="1019513"/>
            <a:ext cx="4615609" cy="3461707"/>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Year 1 and Year 2 Common Exception Words | Teaching Resources">
            <a:extLst>
              <a:ext uri="{FF2B5EF4-FFF2-40B4-BE49-F238E27FC236}">
                <a16:creationId xmlns:a16="http://schemas.microsoft.com/office/drawing/2014/main" id="{062E59D3-2862-4226-87BD-0FE2FF6E30EA}"/>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E2BB2B84-9F0C-4C95-B548-E526365F398E}"/>
              </a:ext>
            </a:extLst>
          </p:cNvPr>
          <p:cNvPicPr>
            <a:picLocks noChangeAspect="1"/>
          </p:cNvPicPr>
          <p:nvPr/>
        </p:nvPicPr>
        <p:blipFill>
          <a:blip r:embed="rId4"/>
          <a:stretch>
            <a:fillRect/>
          </a:stretch>
        </p:blipFill>
        <p:spPr>
          <a:xfrm>
            <a:off x="51103" y="3521280"/>
            <a:ext cx="4502150" cy="3378099"/>
          </a:xfrm>
          <a:prstGeom prst="rect">
            <a:avLst/>
          </a:prstGeom>
        </p:spPr>
      </p:pic>
    </p:spTree>
    <p:extLst>
      <p:ext uri="{BB962C8B-B14F-4D97-AF65-F5344CB8AC3E}">
        <p14:creationId xmlns:p14="http://schemas.microsoft.com/office/powerpoint/2010/main" val="2474898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D6BDC0B-E269-4FEC-AEC5-0A8187164DDA}"/>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TextBox 3">
            <a:extLst>
              <a:ext uri="{FF2B5EF4-FFF2-40B4-BE49-F238E27FC236}">
                <a16:creationId xmlns:a16="http://schemas.microsoft.com/office/drawing/2014/main" id="{F2D3EB28-B516-90C0-DCFF-8E8C2381C46F}"/>
              </a:ext>
            </a:extLst>
          </p:cNvPr>
          <p:cNvSpPr txBox="1"/>
          <p:nvPr/>
        </p:nvSpPr>
        <p:spPr>
          <a:xfrm>
            <a:off x="647564" y="204168"/>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latin typeface="Twinkl Cursive Looped Semibold" panose="02000000000000000000" pitchFamily="2" charset="0"/>
                <a:ea typeface="+mj-ea"/>
                <a:cs typeface="+mj-cs"/>
              </a:rPr>
              <a:t>Handwriting</a:t>
            </a:r>
          </a:p>
        </p:txBody>
      </p:sp>
      <p:sp>
        <p:nvSpPr>
          <p:cNvPr id="3" name="TextBox 2">
            <a:extLst>
              <a:ext uri="{FF2B5EF4-FFF2-40B4-BE49-F238E27FC236}">
                <a16:creationId xmlns:a16="http://schemas.microsoft.com/office/drawing/2014/main" id="{906459D4-0D31-6C7C-0B6A-B49295516AFD}"/>
              </a:ext>
            </a:extLst>
          </p:cNvPr>
          <p:cNvSpPr txBox="1"/>
          <p:nvPr/>
        </p:nvSpPr>
        <p:spPr>
          <a:xfrm>
            <a:off x="125760" y="1693850"/>
            <a:ext cx="8892480" cy="5170646"/>
          </a:xfrm>
          <a:prstGeom prst="rect">
            <a:avLst/>
          </a:prstGeom>
          <a:noFill/>
        </p:spPr>
        <p:txBody>
          <a:bodyPr wrap="square">
            <a:spAutoFit/>
          </a:bodyPr>
          <a:lstStyle/>
          <a:p>
            <a:pPr algn="ctr"/>
            <a:r>
              <a:rPr lang="en-GB" sz="2400" dirty="0">
                <a:latin typeface="Twinkl Cursive Looped Semibold" panose="02000000000000000000" pitchFamily="2" charset="0"/>
              </a:rPr>
              <a:t>Children are expected to learn to join their handwriting in </a:t>
            </a:r>
            <a:r>
              <a:rPr lang="en-GB" sz="2400" b="1" dirty="0">
                <a:solidFill>
                  <a:srgbClr val="7030A0"/>
                </a:solidFill>
                <a:latin typeface="Twinkl Cursive Looped Semibold" panose="02000000000000000000" pitchFamily="2" charset="0"/>
              </a:rPr>
              <a:t>a neat, cursive style</a:t>
            </a:r>
            <a:r>
              <a:rPr lang="en-GB" sz="2400" dirty="0">
                <a:solidFill>
                  <a:srgbClr val="7030A0"/>
                </a:solidFill>
                <a:latin typeface="Twinkl Cursive Looped Semibold" panose="02000000000000000000" pitchFamily="2" charset="0"/>
              </a:rPr>
              <a:t> </a:t>
            </a:r>
            <a:r>
              <a:rPr lang="en-GB" sz="2400" dirty="0">
                <a:latin typeface="Twinkl Cursive Looped Semibold" panose="02000000000000000000" pitchFamily="2" charset="0"/>
              </a:rPr>
              <a:t>in Year 4. We are working hard on this!</a:t>
            </a:r>
          </a:p>
          <a:p>
            <a:pPr algn="ctr"/>
            <a:endParaRPr lang="en-GB" sz="2400" dirty="0">
              <a:latin typeface="Twinkl Cursive Looped Semibold" panose="02000000000000000000" pitchFamily="2" charset="0"/>
            </a:endParaRPr>
          </a:p>
          <a:p>
            <a:pPr algn="ctr"/>
            <a:r>
              <a:rPr lang="en-GB" sz="2400" dirty="0">
                <a:latin typeface="Twinkl Cursive Looped Semibold" panose="02000000000000000000" pitchFamily="2" charset="0"/>
              </a:rPr>
              <a:t>Writing should </a:t>
            </a:r>
            <a:r>
              <a:rPr lang="en-GB" sz="2400" b="1" dirty="0">
                <a:solidFill>
                  <a:srgbClr val="7030A0"/>
                </a:solidFill>
                <a:latin typeface="Twinkl Cursive Looped Semibold" panose="02000000000000000000" pitchFamily="2" charset="0"/>
              </a:rPr>
              <a:t>sit on the line</a:t>
            </a:r>
            <a:r>
              <a:rPr lang="en-GB" sz="2400" dirty="0">
                <a:latin typeface="Twinkl Cursive Looped Semibold" panose="02000000000000000000" pitchFamily="2" charset="0"/>
              </a:rPr>
              <a:t>, have </a:t>
            </a:r>
            <a:r>
              <a:rPr lang="en-GB" sz="2400" b="1" dirty="0">
                <a:solidFill>
                  <a:srgbClr val="7030A0"/>
                </a:solidFill>
                <a:latin typeface="Twinkl Cursive Looped Semibold" panose="02000000000000000000" pitchFamily="2" charset="0"/>
              </a:rPr>
              <a:t>finger spaces </a:t>
            </a:r>
            <a:r>
              <a:rPr lang="en-GB" sz="2400" dirty="0">
                <a:latin typeface="Twinkl Cursive Looped Semibold" panose="02000000000000000000" pitchFamily="2" charset="0"/>
              </a:rPr>
              <a:t>and </a:t>
            </a:r>
            <a:r>
              <a:rPr lang="en-GB" sz="2400" b="1" dirty="0">
                <a:solidFill>
                  <a:srgbClr val="7030A0"/>
                </a:solidFill>
                <a:latin typeface="Twinkl Cursive Looped Semibold" panose="02000000000000000000" pitchFamily="2" charset="0"/>
              </a:rPr>
              <a:t>ascender and descender letters</a:t>
            </a:r>
            <a:r>
              <a:rPr lang="en-GB" sz="2400" dirty="0">
                <a:latin typeface="Twinkl Cursive Looped Semibold" panose="02000000000000000000" pitchFamily="2" charset="0"/>
              </a:rPr>
              <a:t> should be of an appropriate and consistent size.</a:t>
            </a:r>
          </a:p>
          <a:p>
            <a:pPr algn="ctr"/>
            <a:endParaRPr lang="en-GB" sz="2400" dirty="0">
              <a:latin typeface="Twinkl Cursive Looped Semibold" panose="02000000000000000000" pitchFamily="2" charset="0"/>
            </a:endParaRPr>
          </a:p>
          <a:p>
            <a:pPr algn="ctr"/>
            <a:r>
              <a:rPr lang="en-GB" sz="2400" dirty="0">
                <a:latin typeface="Twinkl Cursive Looped Semibold" panose="02000000000000000000" pitchFamily="2" charset="0"/>
              </a:rPr>
              <a:t>Children will be provided with a </a:t>
            </a:r>
            <a:r>
              <a:rPr lang="en-GB" sz="2400" b="1" dirty="0">
                <a:solidFill>
                  <a:srgbClr val="7030A0"/>
                </a:solidFill>
                <a:latin typeface="Twinkl Cursive Looped Semibold" panose="02000000000000000000" pitchFamily="2" charset="0"/>
              </a:rPr>
              <a:t>handwriting pen </a:t>
            </a:r>
            <a:r>
              <a:rPr lang="en-GB" sz="2400" dirty="0">
                <a:latin typeface="Twinkl Cursive Looped Semibold" panose="02000000000000000000" pitchFamily="2" charset="0"/>
              </a:rPr>
              <a:t>when they can show neat, cursive writing with their pencil.</a:t>
            </a:r>
          </a:p>
          <a:p>
            <a:pPr algn="ctr"/>
            <a:endParaRPr lang="en-GB" sz="2400" dirty="0">
              <a:latin typeface="Twinkl Cursive Looped Semibold" panose="02000000000000000000" pitchFamily="2" charset="0"/>
            </a:endParaRPr>
          </a:p>
          <a:p>
            <a:r>
              <a:rPr lang="en-GB" sz="2400" b="1" dirty="0">
                <a:solidFill>
                  <a:srgbClr val="7030A0"/>
                </a:solidFill>
                <a:latin typeface="Twinkl Cursive Looped Semibold" panose="02000000000000000000" pitchFamily="2" charset="0"/>
              </a:rPr>
              <a:t>Teach Handwriting website</a:t>
            </a:r>
            <a:r>
              <a:rPr lang="en-GB" sz="2400" dirty="0">
                <a:latin typeface="Twinkl Cursive Looped Semibold" panose="02000000000000000000" pitchFamily="2" charset="0"/>
              </a:rPr>
              <a:t>:</a:t>
            </a:r>
          </a:p>
          <a:p>
            <a:endParaRPr lang="en-GB" dirty="0">
              <a:latin typeface="Twinkl Cursive Looped Semibold" panose="02000000000000000000" pitchFamily="2" charset="0"/>
            </a:endParaRPr>
          </a:p>
          <a:p>
            <a:r>
              <a:rPr lang="en-GB" dirty="0">
                <a:latin typeface="Twinkl Cursive Looped Semibold" panose="02000000000000000000" pitchFamily="2" charset="0"/>
              </a:rPr>
              <a:t>         </a:t>
            </a:r>
            <a:r>
              <a:rPr lang="en-GB" sz="2400" dirty="0">
                <a:latin typeface="Twinkl Cursive Looped Semibold" panose="02000000000000000000" pitchFamily="2" charset="0"/>
                <a:hlinkClick r:id="rId3"/>
              </a:rPr>
              <a:t>https://teachhandwriting.co.uk/</a:t>
            </a:r>
            <a:r>
              <a:rPr lang="en-GB" sz="2400" dirty="0">
                <a:latin typeface="Twinkl Cursive Looped Semibold" panose="02000000000000000000" pitchFamily="2" charset="0"/>
              </a:rPr>
              <a:t> </a:t>
            </a:r>
          </a:p>
          <a:p>
            <a:pPr marL="342900" indent="-342900" algn="ctr">
              <a:buFont typeface="Wingdings" panose="05000000000000000000" pitchFamily="2" charset="2"/>
              <a:buChar char="ü"/>
            </a:pPr>
            <a:endParaRPr lang="en-GB" sz="2400" dirty="0">
              <a:solidFill>
                <a:schemeClr val="tx1"/>
              </a:solidFill>
              <a:latin typeface="Twinkl Cursive Looped" panose="02000000000000000000" pitchFamily="2" charset="0"/>
            </a:endParaRPr>
          </a:p>
        </p:txBody>
      </p:sp>
      <p:pic>
        <p:nvPicPr>
          <p:cNvPr id="5" name="Picture 4">
            <a:extLst>
              <a:ext uri="{FF2B5EF4-FFF2-40B4-BE49-F238E27FC236}">
                <a16:creationId xmlns:a16="http://schemas.microsoft.com/office/drawing/2014/main" id="{32CCA503-2073-776F-5C50-0EB915427635}"/>
              </a:ext>
            </a:extLst>
          </p:cNvPr>
          <p:cNvPicPr>
            <a:picLocks noChangeAspect="1"/>
          </p:cNvPicPr>
          <p:nvPr/>
        </p:nvPicPr>
        <p:blipFill>
          <a:blip r:embed="rId4"/>
          <a:stretch>
            <a:fillRect/>
          </a:stretch>
        </p:blipFill>
        <p:spPr>
          <a:xfrm>
            <a:off x="5940152" y="5143282"/>
            <a:ext cx="2809520" cy="1679254"/>
          </a:xfrm>
          <a:prstGeom prst="rect">
            <a:avLst/>
          </a:prstGeom>
        </p:spPr>
      </p:pic>
    </p:spTree>
    <p:extLst>
      <p:ext uri="{BB962C8B-B14F-4D97-AF65-F5344CB8AC3E}">
        <p14:creationId xmlns:p14="http://schemas.microsoft.com/office/powerpoint/2010/main" val="1379606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D6280C3-6D61-4B10-BEFB-19DD81F502F7}"/>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TextBox 2">
            <a:extLst>
              <a:ext uri="{FF2B5EF4-FFF2-40B4-BE49-F238E27FC236}">
                <a16:creationId xmlns:a16="http://schemas.microsoft.com/office/drawing/2014/main" id="{CA73953A-F345-B138-64D9-B5377FEFDF31}"/>
              </a:ext>
            </a:extLst>
          </p:cNvPr>
          <p:cNvSpPr txBox="1"/>
          <p:nvPr/>
        </p:nvSpPr>
        <p:spPr>
          <a:xfrm>
            <a:off x="1673932" y="292676"/>
            <a:ext cx="5508104"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latin typeface="Twinkl Cursive Looped Semibold" panose="02000000000000000000" pitchFamily="2" charset="0"/>
                <a:ea typeface="+mj-ea"/>
                <a:cs typeface="+mj-cs"/>
              </a:rPr>
              <a:t>Writing example</a:t>
            </a:r>
          </a:p>
        </p:txBody>
      </p:sp>
      <p:pic>
        <p:nvPicPr>
          <p:cNvPr id="5" name="Picture 4">
            <a:extLst>
              <a:ext uri="{FF2B5EF4-FFF2-40B4-BE49-F238E27FC236}">
                <a16:creationId xmlns:a16="http://schemas.microsoft.com/office/drawing/2014/main" id="{FC562875-C94D-4322-A4C4-31F43F7737C7}"/>
              </a:ext>
            </a:extLst>
          </p:cNvPr>
          <p:cNvPicPr>
            <a:picLocks noChangeAspect="1"/>
          </p:cNvPicPr>
          <p:nvPr/>
        </p:nvPicPr>
        <p:blipFill>
          <a:blip r:embed="rId3"/>
          <a:stretch>
            <a:fillRect/>
          </a:stretch>
        </p:blipFill>
        <p:spPr>
          <a:xfrm>
            <a:off x="932726" y="1169755"/>
            <a:ext cx="7237603" cy="5603095"/>
          </a:xfrm>
          <a:prstGeom prst="rect">
            <a:avLst/>
          </a:prstGeom>
        </p:spPr>
      </p:pic>
    </p:spTree>
    <p:extLst>
      <p:ext uri="{BB962C8B-B14F-4D97-AF65-F5344CB8AC3E}">
        <p14:creationId xmlns:p14="http://schemas.microsoft.com/office/powerpoint/2010/main" val="3604940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D6280C3-6D61-4B10-BEFB-19DD81F502F7}"/>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TextBox 2">
            <a:extLst>
              <a:ext uri="{FF2B5EF4-FFF2-40B4-BE49-F238E27FC236}">
                <a16:creationId xmlns:a16="http://schemas.microsoft.com/office/drawing/2014/main" id="{CA73953A-F345-B138-64D9-B5377FEFDF31}"/>
              </a:ext>
            </a:extLst>
          </p:cNvPr>
          <p:cNvSpPr txBox="1"/>
          <p:nvPr/>
        </p:nvSpPr>
        <p:spPr>
          <a:xfrm>
            <a:off x="1673932" y="292676"/>
            <a:ext cx="5508104"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a:latin typeface="Twinkl Cursive Looped Semibold" panose="02000000000000000000" pitchFamily="2" charset="0"/>
                <a:ea typeface="+mj-ea"/>
                <a:cs typeface="+mj-cs"/>
              </a:rPr>
              <a:t>Writing example</a:t>
            </a:r>
          </a:p>
        </p:txBody>
      </p:sp>
      <p:pic>
        <p:nvPicPr>
          <p:cNvPr id="2" name="Picture 1">
            <a:extLst>
              <a:ext uri="{FF2B5EF4-FFF2-40B4-BE49-F238E27FC236}">
                <a16:creationId xmlns:a16="http://schemas.microsoft.com/office/drawing/2014/main" id="{7B741DD0-5177-4473-96D6-CD5B113C72AA}"/>
              </a:ext>
            </a:extLst>
          </p:cNvPr>
          <p:cNvPicPr>
            <a:picLocks noChangeAspect="1"/>
          </p:cNvPicPr>
          <p:nvPr/>
        </p:nvPicPr>
        <p:blipFill>
          <a:blip r:embed="rId3"/>
          <a:stretch>
            <a:fillRect/>
          </a:stretch>
        </p:blipFill>
        <p:spPr>
          <a:xfrm>
            <a:off x="1043608" y="1145282"/>
            <a:ext cx="7337657" cy="5604305"/>
          </a:xfrm>
          <a:prstGeom prst="rect">
            <a:avLst/>
          </a:prstGeom>
        </p:spPr>
      </p:pic>
    </p:spTree>
    <p:extLst>
      <p:ext uri="{BB962C8B-B14F-4D97-AF65-F5344CB8AC3E}">
        <p14:creationId xmlns:p14="http://schemas.microsoft.com/office/powerpoint/2010/main" val="1939207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83C259-C449-43E7-88F0-A2165165BD04}"/>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TextBox 3">
            <a:extLst>
              <a:ext uri="{FF2B5EF4-FFF2-40B4-BE49-F238E27FC236}">
                <a16:creationId xmlns:a16="http://schemas.microsoft.com/office/drawing/2014/main" id="{F2D3EB28-B516-90C0-DCFF-8E8C2381C46F}"/>
              </a:ext>
            </a:extLst>
          </p:cNvPr>
          <p:cNvSpPr txBox="1"/>
          <p:nvPr/>
        </p:nvSpPr>
        <p:spPr>
          <a:xfrm>
            <a:off x="627092" y="251588"/>
            <a:ext cx="7848872" cy="852606"/>
          </a:xfrm>
          <a:prstGeom prst="rect">
            <a:avLst/>
          </a:prstGeom>
          <a:noFill/>
        </p:spPr>
        <p:txBody>
          <a:bodyPr wrap="square">
            <a:spAutoFit/>
          </a:bodyPr>
          <a:lstStyle/>
          <a:p>
            <a:pPr algn="ctr">
              <a:lnSpc>
                <a:spcPct val="90000"/>
              </a:lnSpc>
              <a:spcBef>
                <a:spcPct val="0"/>
              </a:spcBef>
              <a:spcAft>
                <a:spcPts val="600"/>
              </a:spcAft>
            </a:pPr>
            <a:r>
              <a:rPr lang="en-US" sz="5400" b="0" i="0" kern="1200" dirty="0" err="1">
                <a:latin typeface="Twinkl Cursive Looped Semibold" panose="02000000000000000000" pitchFamily="2" charset="0"/>
                <a:ea typeface="+mj-ea"/>
                <a:cs typeface="+mj-cs"/>
              </a:rPr>
              <a:t>Maths</a:t>
            </a:r>
            <a:endParaRPr lang="en-US" sz="5400" b="0" i="0" kern="1200" dirty="0">
              <a:latin typeface="Twinkl Cursive Looped Semibold" panose="02000000000000000000" pitchFamily="2" charset="0"/>
              <a:ea typeface="+mj-ea"/>
              <a:cs typeface="+mj-cs"/>
            </a:endParaRPr>
          </a:p>
        </p:txBody>
      </p:sp>
      <p:sp>
        <p:nvSpPr>
          <p:cNvPr id="3" name="TextBox 2">
            <a:extLst>
              <a:ext uri="{FF2B5EF4-FFF2-40B4-BE49-F238E27FC236}">
                <a16:creationId xmlns:a16="http://schemas.microsoft.com/office/drawing/2014/main" id="{906459D4-0D31-6C7C-0B6A-B49295516AFD}"/>
              </a:ext>
            </a:extLst>
          </p:cNvPr>
          <p:cNvSpPr txBox="1"/>
          <p:nvPr/>
        </p:nvSpPr>
        <p:spPr>
          <a:xfrm>
            <a:off x="18554" y="1072224"/>
            <a:ext cx="9144000" cy="6863417"/>
          </a:xfrm>
          <a:prstGeom prst="rect">
            <a:avLst/>
          </a:prstGeom>
          <a:noFill/>
        </p:spPr>
        <p:txBody>
          <a:bodyPr wrap="square">
            <a:spAutoFit/>
          </a:bodyPr>
          <a:lstStyle/>
          <a:p>
            <a:pPr algn="ctr"/>
            <a:r>
              <a:rPr lang="en-GB" sz="2400" dirty="0">
                <a:latin typeface="Twinkl Cursive Looped Semibold" panose="02000000000000000000" pitchFamily="2" charset="0"/>
              </a:rPr>
              <a:t>We primarily follow the </a:t>
            </a:r>
            <a:r>
              <a:rPr lang="en-GB" sz="2400" b="1" dirty="0">
                <a:solidFill>
                  <a:srgbClr val="7030A0"/>
                </a:solidFill>
                <a:latin typeface="Twinkl Cursive Looped Semibold" panose="02000000000000000000" pitchFamily="2" charset="0"/>
              </a:rPr>
              <a:t>White Rose scheme for Maths supplemented by other schemes </a:t>
            </a:r>
            <a:r>
              <a:rPr lang="en-GB" sz="2400" dirty="0">
                <a:latin typeface="Twinkl Cursive Looped Semibold" panose="02000000000000000000" pitchFamily="2" charset="0"/>
              </a:rPr>
              <a:t>which works with a </a:t>
            </a:r>
            <a:r>
              <a:rPr lang="en-GB" sz="2400" b="1" dirty="0">
                <a:solidFill>
                  <a:srgbClr val="7030A0"/>
                </a:solidFill>
                <a:latin typeface="Twinkl Cursive Looped Semibold" panose="02000000000000000000" pitchFamily="2" charset="0"/>
              </a:rPr>
              <a:t>small step approach </a:t>
            </a:r>
            <a:r>
              <a:rPr lang="en-GB" sz="2400" dirty="0">
                <a:latin typeface="Twinkl Cursive Looped Semibold" panose="02000000000000000000" pitchFamily="2" charset="0"/>
              </a:rPr>
              <a:t>for each new concept. All children are expected to show </a:t>
            </a:r>
            <a:r>
              <a:rPr lang="en-GB" sz="2400" b="1" dirty="0">
                <a:solidFill>
                  <a:srgbClr val="7030A0"/>
                </a:solidFill>
                <a:latin typeface="Twinkl Cursive Looped Semibold" panose="02000000000000000000" pitchFamily="2" charset="0"/>
              </a:rPr>
              <a:t>mastery</a:t>
            </a:r>
            <a:r>
              <a:rPr lang="en-GB" sz="2400" b="1" dirty="0">
                <a:solidFill>
                  <a:schemeClr val="accent6"/>
                </a:solidFill>
                <a:latin typeface="Twinkl Cursive Looped Semibold" panose="02000000000000000000" pitchFamily="2" charset="0"/>
              </a:rPr>
              <a:t> </a:t>
            </a:r>
            <a:r>
              <a:rPr lang="en-GB" sz="2400" dirty="0">
                <a:latin typeface="Twinkl Cursive Looped Semibold" panose="02000000000000000000" pitchFamily="2" charset="0"/>
              </a:rPr>
              <a:t>in lessons where they explain how and why they know something. </a:t>
            </a:r>
          </a:p>
          <a:p>
            <a:pPr algn="ctr"/>
            <a:r>
              <a:rPr lang="en-GB" sz="2400" dirty="0">
                <a:latin typeface="Twinkl Cursive Looped Semibold" panose="02000000000000000000" pitchFamily="2" charset="0"/>
              </a:rPr>
              <a:t>Children need to learn </a:t>
            </a:r>
            <a:r>
              <a:rPr lang="en-GB" sz="2400" b="1" dirty="0">
                <a:solidFill>
                  <a:srgbClr val="7030A0"/>
                </a:solidFill>
                <a:latin typeface="Twinkl Cursive Looped Semibold" panose="02000000000000000000" pitchFamily="2" charset="0"/>
              </a:rPr>
              <a:t>number facts </a:t>
            </a:r>
            <a:r>
              <a:rPr lang="en-GB" sz="2400" dirty="0">
                <a:latin typeface="Twinkl Cursive Looped Semibold" panose="02000000000000000000" pitchFamily="2" charset="0"/>
              </a:rPr>
              <a:t>as instant recall and show </a:t>
            </a:r>
            <a:r>
              <a:rPr lang="en-GB" sz="2400" b="1" dirty="0">
                <a:solidFill>
                  <a:srgbClr val="7030A0"/>
                </a:solidFill>
                <a:latin typeface="Twinkl Cursive Looped Semibold" panose="02000000000000000000" pitchFamily="2" charset="0"/>
              </a:rPr>
              <a:t>fluency</a:t>
            </a:r>
            <a:r>
              <a:rPr lang="en-GB" sz="2400" dirty="0">
                <a:latin typeface="Twinkl Cursive Looped Semibold" panose="02000000000000000000" pitchFamily="2" charset="0"/>
              </a:rPr>
              <a:t> by applying their knowledge in different contexts. We prepare for the </a:t>
            </a:r>
            <a:r>
              <a:rPr lang="en-GB" sz="2400" b="1" dirty="0">
                <a:solidFill>
                  <a:srgbClr val="7030A0"/>
                </a:solidFill>
                <a:latin typeface="Twinkl Cursive Looped Semibold" panose="02000000000000000000" pitchFamily="2" charset="0"/>
              </a:rPr>
              <a:t>National Times Tables test in Year 4.</a:t>
            </a:r>
          </a:p>
          <a:p>
            <a:pPr algn="ctr"/>
            <a:endParaRPr lang="en-GB" sz="1600" dirty="0">
              <a:solidFill>
                <a:srgbClr val="7030A0"/>
              </a:solidFill>
              <a:latin typeface="Twinkl Cursive Looped Semibold" panose="02000000000000000000" pitchFamily="2" charset="0"/>
            </a:endParaRPr>
          </a:p>
          <a:p>
            <a:pPr algn="ctr"/>
            <a:r>
              <a:rPr lang="en-GB" sz="2400" dirty="0">
                <a:latin typeface="Twinkl Cursive Looped Semibold" panose="02000000000000000000" pitchFamily="2" charset="0"/>
              </a:rPr>
              <a:t>In Year 4, children should instantly know:</a:t>
            </a:r>
          </a:p>
          <a:p>
            <a:pPr marL="342900" indent="-342900" algn="ctr">
              <a:buFont typeface="Wingdings" panose="05000000000000000000" pitchFamily="2" charset="2"/>
              <a:buChar char="Ø"/>
            </a:pPr>
            <a:r>
              <a:rPr lang="en-GB" sz="2400" dirty="0">
                <a:latin typeface="Twinkl Cursive Looped Semibold" panose="02000000000000000000" pitchFamily="2" charset="0"/>
              </a:rPr>
              <a:t>Addition and subtraction facts (from year 1, 2 and 3)</a:t>
            </a:r>
          </a:p>
          <a:p>
            <a:pPr marL="342900" indent="-342900" algn="ctr">
              <a:buFont typeface="Wingdings" panose="05000000000000000000" pitchFamily="2" charset="2"/>
              <a:buChar char="Ø"/>
            </a:pPr>
            <a:r>
              <a:rPr lang="en-GB" sz="2400" dirty="0">
                <a:latin typeface="Twinkl Cursive Looped Semibold" panose="02000000000000000000" pitchFamily="2" charset="0"/>
              </a:rPr>
              <a:t>Times tables and division facts for the 1-12 times tables.</a:t>
            </a:r>
          </a:p>
          <a:p>
            <a:pPr algn="ctr"/>
            <a:r>
              <a:rPr lang="en-GB" sz="2400" dirty="0">
                <a:solidFill>
                  <a:srgbClr val="7030A0"/>
                </a:solidFill>
                <a:latin typeface="Twinkl Cursive Looped Semibold" panose="02000000000000000000" pitchFamily="2" charset="0"/>
              </a:rPr>
              <a:t>Fluency, rapid recall and automaticity is an integral part of the KS2 curriculum- to allow the working memory to apply skill and solve problems. </a:t>
            </a:r>
          </a:p>
          <a:p>
            <a:pPr marL="342900" indent="-342900" algn="ctr">
              <a:buFont typeface="Wingdings" panose="05000000000000000000" pitchFamily="2" charset="2"/>
              <a:buChar char="Ø"/>
            </a:pPr>
            <a:endParaRPr lang="en-GB" sz="2400" dirty="0">
              <a:latin typeface="Twinkl Cursive Looped Semibold" panose="02000000000000000000" pitchFamily="2" charset="0"/>
            </a:endParaRPr>
          </a:p>
          <a:p>
            <a:pPr marL="342900" indent="-342900" algn="ctr">
              <a:buFont typeface="Wingdings" panose="05000000000000000000" pitchFamily="2" charset="2"/>
              <a:buChar char="ü"/>
            </a:pPr>
            <a:endParaRPr lang="en-GB" sz="2400" dirty="0">
              <a:latin typeface="Twinkl Cursive Looped" panose="02000000000000000000" pitchFamily="2" charset="0"/>
            </a:endParaRPr>
          </a:p>
          <a:p>
            <a:pPr algn="ctr"/>
            <a:endParaRPr lang="en-GB" sz="2400" dirty="0">
              <a:solidFill>
                <a:schemeClr val="tx1"/>
              </a:solidFill>
              <a:latin typeface="Twinkl Cursive Looped" panose="02000000000000000000" pitchFamily="2" charset="0"/>
            </a:endParaRPr>
          </a:p>
        </p:txBody>
      </p:sp>
    </p:spTree>
    <p:extLst>
      <p:ext uri="{BB962C8B-B14F-4D97-AF65-F5344CB8AC3E}">
        <p14:creationId xmlns:p14="http://schemas.microsoft.com/office/powerpoint/2010/main" val="14549105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24EBE3-122A-48C3-96C2-FB6BFCF445B9}"/>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Rectangle 3">
            <a:extLst>
              <a:ext uri="{FF2B5EF4-FFF2-40B4-BE49-F238E27FC236}">
                <a16:creationId xmlns:a16="http://schemas.microsoft.com/office/drawing/2014/main" id="{F5F304A1-65BF-4FC7-8D83-1DD23DE87198}"/>
              </a:ext>
            </a:extLst>
          </p:cNvPr>
          <p:cNvSpPr/>
          <p:nvPr/>
        </p:nvSpPr>
        <p:spPr>
          <a:xfrm>
            <a:off x="0" y="0"/>
            <a:ext cx="8892480" cy="4708981"/>
          </a:xfrm>
          <a:prstGeom prst="rect">
            <a:avLst/>
          </a:prstGeom>
        </p:spPr>
        <p:txBody>
          <a:bodyPr wrap="square">
            <a:spAutoFit/>
          </a:bodyPr>
          <a:lstStyle/>
          <a:p>
            <a:pPr algn="ctr"/>
            <a:r>
              <a:rPr lang="en-GB" sz="2400" b="1" u="sng" dirty="0">
                <a:latin typeface="Twinkl Cursive Looped Semibold" panose="02000000000000000000" pitchFamily="2" charset="0"/>
              </a:rPr>
              <a:t>What is the multiplication tables check 2026? </a:t>
            </a:r>
          </a:p>
          <a:p>
            <a:pPr algn="ctr"/>
            <a:endParaRPr lang="en-GB" sz="2400" b="1" u="sng" dirty="0">
              <a:latin typeface="Twinkl Cursive Looped Semibold" panose="02000000000000000000" pitchFamily="2" charset="0"/>
            </a:endParaRPr>
          </a:p>
          <a:p>
            <a:r>
              <a:rPr lang="en-GB" sz="2000" dirty="0">
                <a:latin typeface="Twinkl Cursive Looped Semibold" panose="02000000000000000000" pitchFamily="2" charset="0"/>
              </a:rPr>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p>
          <a:p>
            <a:endParaRPr lang="en-GB" sz="2000" dirty="0">
              <a:latin typeface="Twinkl Cursive Looped Semibold" panose="02000000000000000000" pitchFamily="2" charset="0"/>
            </a:endParaRPr>
          </a:p>
          <a:p>
            <a:r>
              <a:rPr lang="en-GB" sz="2000" dirty="0">
                <a:latin typeface="Twinkl Cursive Looped Semibold" panose="02000000000000000000" pitchFamily="2" charset="0"/>
              </a:rPr>
              <a:t>This online platform will be a great to to use practise with the timings and the layout of the test itself. </a:t>
            </a:r>
          </a:p>
          <a:p>
            <a:endParaRPr lang="en-GB" sz="2000" dirty="0">
              <a:latin typeface="Twinkl Cursive Looped Semibold" panose="02000000000000000000" pitchFamily="2" charset="0"/>
            </a:endParaRPr>
          </a:p>
          <a:p>
            <a:r>
              <a:rPr lang="fr-FR" sz="2000" dirty="0">
                <a:latin typeface="Twinkl Cursive Looped Semibold" panose="02000000000000000000" pitchFamily="2" charset="0"/>
                <a:hlinkClick r:id="rId3"/>
              </a:rPr>
              <a:t>Multiplication Tables Check - 2025 - Timestables.co.uk</a:t>
            </a:r>
            <a:endParaRPr lang="fr-FR" sz="2000" dirty="0">
              <a:latin typeface="Twinkl Cursive Looped Semibold" panose="02000000000000000000" pitchFamily="2" charset="0"/>
            </a:endParaRPr>
          </a:p>
          <a:p>
            <a:endParaRPr lang="fr-FR" sz="2000" dirty="0">
              <a:latin typeface="Twinkl Cursive Looped Semibold" panose="02000000000000000000" pitchFamily="2" charset="0"/>
            </a:endParaRPr>
          </a:p>
          <a:p>
            <a:r>
              <a:rPr lang="en-GB" sz="2000" dirty="0">
                <a:latin typeface="Twinkl Cursive Looped Semibold" panose="02000000000000000000" pitchFamily="2" charset="0"/>
                <a:hlinkClick r:id="rId3"/>
              </a:rPr>
              <a:t>https://www.timestables.co.uk/multiplication-tables-check/</a:t>
            </a:r>
            <a:r>
              <a:rPr lang="en-GB" sz="2000" dirty="0">
                <a:latin typeface="Twinkl Cursive Looped Semibold" panose="02000000000000000000" pitchFamily="2" charset="0"/>
              </a:rPr>
              <a:t> </a:t>
            </a:r>
          </a:p>
          <a:p>
            <a:endParaRPr lang="en-GB" sz="1400" dirty="0">
              <a:latin typeface="Twinkl Cursive Looped Semibold" panose="02000000000000000000" pitchFamily="2" charset="0"/>
            </a:endParaRPr>
          </a:p>
          <a:p>
            <a:endParaRPr lang="en-GB" dirty="0">
              <a:latin typeface="Twinkl Cursive Looped" panose="02000000000000000000" pitchFamily="2" charset="0"/>
            </a:endParaRPr>
          </a:p>
        </p:txBody>
      </p:sp>
      <p:pic>
        <p:nvPicPr>
          <p:cNvPr id="2" name="Picture 1">
            <a:extLst>
              <a:ext uri="{FF2B5EF4-FFF2-40B4-BE49-F238E27FC236}">
                <a16:creationId xmlns:a16="http://schemas.microsoft.com/office/drawing/2014/main" id="{8727D07B-98E9-4BB0-829D-E3FB66BF56B0}"/>
              </a:ext>
            </a:extLst>
          </p:cNvPr>
          <p:cNvPicPr>
            <a:picLocks noChangeAspect="1"/>
          </p:cNvPicPr>
          <p:nvPr/>
        </p:nvPicPr>
        <p:blipFill>
          <a:blip r:embed="rId4"/>
          <a:stretch>
            <a:fillRect/>
          </a:stretch>
        </p:blipFill>
        <p:spPr>
          <a:xfrm>
            <a:off x="2771800" y="4437112"/>
            <a:ext cx="3888432" cy="2050201"/>
          </a:xfrm>
          <a:prstGeom prst="rect">
            <a:avLst/>
          </a:prstGeom>
        </p:spPr>
      </p:pic>
    </p:spTree>
    <p:extLst>
      <p:ext uri="{BB962C8B-B14F-4D97-AF65-F5344CB8AC3E}">
        <p14:creationId xmlns:p14="http://schemas.microsoft.com/office/powerpoint/2010/main" val="12455827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A12483-435A-4E08-AE81-6674CE64BC5C}"/>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Rectangle 3">
            <a:extLst>
              <a:ext uri="{FF2B5EF4-FFF2-40B4-BE49-F238E27FC236}">
                <a16:creationId xmlns:a16="http://schemas.microsoft.com/office/drawing/2014/main" id="{D99EAF4A-5F11-4A84-A6B7-EBBFD119EC78}"/>
              </a:ext>
            </a:extLst>
          </p:cNvPr>
          <p:cNvSpPr/>
          <p:nvPr/>
        </p:nvSpPr>
        <p:spPr>
          <a:xfrm>
            <a:off x="0" y="428178"/>
            <a:ext cx="9131366" cy="5509200"/>
          </a:xfrm>
          <a:prstGeom prst="rect">
            <a:avLst/>
          </a:prstGeom>
        </p:spPr>
        <p:txBody>
          <a:bodyPr wrap="square">
            <a:spAutoFit/>
          </a:bodyPr>
          <a:lstStyle/>
          <a:p>
            <a:pPr algn="ctr"/>
            <a:r>
              <a:rPr lang="en-GB" sz="3200" dirty="0">
                <a:latin typeface="Twinkl Cursive Looped Semibold" panose="02000000000000000000" pitchFamily="2" charset="0"/>
              </a:rPr>
              <a:t>The purpose of the check is to assess the fluency and accuracy of fact recall, which is essential for future success in mathematics. It will also help your child’s school to identify if your child may need additional support. </a:t>
            </a:r>
          </a:p>
          <a:p>
            <a:pPr algn="ctr"/>
            <a:endParaRPr lang="en-GB" sz="3200" dirty="0">
              <a:latin typeface="Twinkl Cursive Looped Semibold" panose="02000000000000000000" pitchFamily="2" charset="0"/>
            </a:endParaRPr>
          </a:p>
          <a:p>
            <a:pPr algn="ctr"/>
            <a:r>
              <a:rPr lang="en-GB" sz="3200" dirty="0">
                <a:latin typeface="Twinkl Cursive Looped Semibold" panose="02000000000000000000" pitchFamily="2" charset="0"/>
              </a:rPr>
              <a:t>Fluency is viewed as an essential part of the new maths curriculum, if a child is fluent and autonomous with maths facts then it enables them to use working memory for problem solving and applying their knowledge to skills.  </a:t>
            </a:r>
          </a:p>
        </p:txBody>
      </p:sp>
    </p:spTree>
    <p:extLst>
      <p:ext uri="{BB962C8B-B14F-4D97-AF65-F5344CB8AC3E}">
        <p14:creationId xmlns:p14="http://schemas.microsoft.com/office/powerpoint/2010/main" val="8222670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24EBE3-122A-48C3-96C2-FB6BFCF445B9}"/>
              </a:ext>
            </a:extLst>
          </p:cNvPr>
          <p:cNvPicPr>
            <a:picLocks noChangeAspect="1"/>
          </p:cNvPicPr>
          <p:nvPr/>
        </p:nvPicPr>
        <p:blipFill>
          <a:blip r:embed="rId2"/>
          <a:stretch>
            <a:fillRect/>
          </a:stretch>
        </p:blipFill>
        <p:spPr>
          <a:xfrm>
            <a:off x="-28310" y="5934"/>
            <a:ext cx="9159676" cy="6852066"/>
          </a:xfrm>
          <a:prstGeom prst="rect">
            <a:avLst/>
          </a:prstGeom>
        </p:spPr>
      </p:pic>
      <p:sp>
        <p:nvSpPr>
          <p:cNvPr id="4" name="Rectangle 3">
            <a:extLst>
              <a:ext uri="{FF2B5EF4-FFF2-40B4-BE49-F238E27FC236}">
                <a16:creationId xmlns:a16="http://schemas.microsoft.com/office/drawing/2014/main" id="{F5F304A1-65BF-4FC7-8D83-1DD23DE87198}"/>
              </a:ext>
            </a:extLst>
          </p:cNvPr>
          <p:cNvSpPr/>
          <p:nvPr/>
        </p:nvSpPr>
        <p:spPr>
          <a:xfrm>
            <a:off x="179512" y="188640"/>
            <a:ext cx="4564609" cy="6617196"/>
          </a:xfrm>
          <a:prstGeom prst="rect">
            <a:avLst/>
          </a:prstGeom>
        </p:spPr>
        <p:txBody>
          <a:bodyPr wrap="square">
            <a:spAutoFit/>
          </a:bodyPr>
          <a:lstStyle/>
          <a:p>
            <a:r>
              <a:rPr lang="en-GB" sz="2800" u="sng" dirty="0">
                <a:latin typeface="Twinkl Cursive Looped Semibold" panose="02000000000000000000" pitchFamily="2" charset="0"/>
              </a:rPr>
              <a:t>Access arrangements</a:t>
            </a:r>
          </a:p>
          <a:p>
            <a:r>
              <a:rPr lang="en-GB" sz="2800" dirty="0">
                <a:latin typeface="Twinkl Cursive Looped Semibold" panose="02000000000000000000" pitchFamily="2" charset="0"/>
              </a:rPr>
              <a:t>There are some small arrangements that an be made for some children that need adaptations.</a:t>
            </a:r>
          </a:p>
          <a:p>
            <a:r>
              <a:rPr lang="en-GB" sz="2800" dirty="0">
                <a:latin typeface="Twinkl Cursive Looped Semibold" panose="02000000000000000000" pitchFamily="2" charset="0"/>
              </a:rPr>
              <a:t>Such as;</a:t>
            </a:r>
          </a:p>
          <a:p>
            <a:r>
              <a:rPr lang="en-GB" sz="2800" dirty="0">
                <a:latin typeface="Twinkl Cursive Looped Semibold" panose="02000000000000000000" pitchFamily="2" charset="0"/>
              </a:rPr>
              <a:t>-   Screen colour changes- (visual/learning needs)</a:t>
            </a:r>
          </a:p>
          <a:p>
            <a:pPr marL="457200" indent="-457200">
              <a:buFontTx/>
              <a:buChar char="-"/>
            </a:pPr>
            <a:r>
              <a:rPr lang="en-GB" sz="2800" dirty="0">
                <a:latin typeface="Twinkl Cursive Looped Semibold" panose="02000000000000000000" pitchFamily="2" charset="0"/>
              </a:rPr>
              <a:t>Introduce ‘Next’ button</a:t>
            </a:r>
          </a:p>
          <a:p>
            <a:pPr marL="457200" indent="-457200">
              <a:buFontTx/>
              <a:buChar char="-"/>
            </a:pPr>
            <a:r>
              <a:rPr lang="en-GB" sz="2800" dirty="0">
                <a:latin typeface="Twinkl Cursive Looped Semibold" panose="02000000000000000000" pitchFamily="2" charset="0"/>
              </a:rPr>
              <a:t>Remove on screen number pad- input using keyboard</a:t>
            </a:r>
          </a:p>
          <a:p>
            <a:pPr marL="457200" indent="-457200">
              <a:buFontTx/>
              <a:buChar char="-"/>
            </a:pPr>
            <a:r>
              <a:rPr lang="en-GB" sz="2800" dirty="0">
                <a:latin typeface="Twinkl Cursive Looped Semibold" panose="02000000000000000000" pitchFamily="2" charset="0"/>
              </a:rPr>
              <a:t>Input assistance from an adult   </a:t>
            </a:r>
          </a:p>
          <a:p>
            <a:r>
              <a:rPr lang="en-GB" sz="3200" dirty="0">
                <a:latin typeface="Twinkl Cursive Looped" panose="02000000000000000000" pitchFamily="2" charset="0"/>
              </a:rPr>
              <a:t> </a:t>
            </a:r>
          </a:p>
        </p:txBody>
      </p:sp>
      <p:pic>
        <p:nvPicPr>
          <p:cNvPr id="2" name="Picture 1">
            <a:extLst>
              <a:ext uri="{FF2B5EF4-FFF2-40B4-BE49-F238E27FC236}">
                <a16:creationId xmlns:a16="http://schemas.microsoft.com/office/drawing/2014/main" id="{8727D07B-98E9-4BB0-829D-E3FB66BF56B0}"/>
              </a:ext>
            </a:extLst>
          </p:cNvPr>
          <p:cNvPicPr>
            <a:picLocks noChangeAspect="1"/>
          </p:cNvPicPr>
          <p:nvPr/>
        </p:nvPicPr>
        <p:blipFill>
          <a:blip r:embed="rId3"/>
          <a:stretch>
            <a:fillRect/>
          </a:stretch>
        </p:blipFill>
        <p:spPr>
          <a:xfrm>
            <a:off x="5013496" y="234681"/>
            <a:ext cx="3508368" cy="1800200"/>
          </a:xfrm>
          <a:prstGeom prst="rect">
            <a:avLst/>
          </a:prstGeom>
        </p:spPr>
      </p:pic>
      <p:pic>
        <p:nvPicPr>
          <p:cNvPr id="5" name="Picture 4">
            <a:extLst>
              <a:ext uri="{FF2B5EF4-FFF2-40B4-BE49-F238E27FC236}">
                <a16:creationId xmlns:a16="http://schemas.microsoft.com/office/drawing/2014/main" id="{C08E2C5A-5C5A-4EAD-BCD0-09C00EA1B0C2}"/>
              </a:ext>
            </a:extLst>
          </p:cNvPr>
          <p:cNvPicPr>
            <a:picLocks noChangeAspect="1"/>
          </p:cNvPicPr>
          <p:nvPr/>
        </p:nvPicPr>
        <p:blipFill>
          <a:blip r:embed="rId4"/>
          <a:stretch>
            <a:fillRect/>
          </a:stretch>
        </p:blipFill>
        <p:spPr>
          <a:xfrm>
            <a:off x="5013496" y="4509120"/>
            <a:ext cx="3528092" cy="1702225"/>
          </a:xfrm>
          <a:prstGeom prst="rect">
            <a:avLst/>
          </a:prstGeom>
        </p:spPr>
      </p:pic>
      <p:pic>
        <p:nvPicPr>
          <p:cNvPr id="6" name="Picture 5">
            <a:extLst>
              <a:ext uri="{FF2B5EF4-FFF2-40B4-BE49-F238E27FC236}">
                <a16:creationId xmlns:a16="http://schemas.microsoft.com/office/drawing/2014/main" id="{1E46F70C-1B19-4F50-818C-A2D7864E2186}"/>
              </a:ext>
            </a:extLst>
          </p:cNvPr>
          <p:cNvPicPr>
            <a:picLocks noChangeAspect="1"/>
          </p:cNvPicPr>
          <p:nvPr/>
        </p:nvPicPr>
        <p:blipFill>
          <a:blip r:embed="rId5"/>
          <a:stretch>
            <a:fillRect/>
          </a:stretch>
        </p:blipFill>
        <p:spPr>
          <a:xfrm>
            <a:off x="4971676" y="2348880"/>
            <a:ext cx="3632772" cy="1800200"/>
          </a:xfrm>
          <a:prstGeom prst="rect">
            <a:avLst/>
          </a:prstGeom>
        </p:spPr>
      </p:pic>
    </p:spTree>
    <p:extLst>
      <p:ext uri="{BB962C8B-B14F-4D97-AF65-F5344CB8AC3E}">
        <p14:creationId xmlns:p14="http://schemas.microsoft.com/office/powerpoint/2010/main" val="541030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081FFFF-6E27-4C02-960A-05EF968DD115}"/>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Title 1">
            <a:extLst>
              <a:ext uri="{FF2B5EF4-FFF2-40B4-BE49-F238E27FC236}">
                <a16:creationId xmlns:a16="http://schemas.microsoft.com/office/drawing/2014/main" id="{BDF2370A-10A2-4050-BBC6-767C314338B3}"/>
              </a:ext>
            </a:extLst>
          </p:cNvPr>
          <p:cNvSpPr>
            <a:spLocks noGrp="1"/>
          </p:cNvSpPr>
          <p:nvPr>
            <p:ph type="title"/>
          </p:nvPr>
        </p:nvSpPr>
        <p:spPr>
          <a:xfrm>
            <a:off x="935972" y="86019"/>
            <a:ext cx="7886700" cy="1325563"/>
          </a:xfrm>
        </p:spPr>
        <p:txBody>
          <a:bodyPr/>
          <a:lstStyle/>
          <a:p>
            <a:r>
              <a:rPr lang="en-GB" dirty="0">
                <a:latin typeface="Twinkl Cursive Looped Semibold" panose="02000000000000000000" pitchFamily="2" charset="0"/>
              </a:rPr>
              <a:t>Useful links for times table practise</a:t>
            </a:r>
          </a:p>
        </p:txBody>
      </p:sp>
      <p:sp>
        <p:nvSpPr>
          <p:cNvPr id="3" name="Content Placeholder 2">
            <a:extLst>
              <a:ext uri="{FF2B5EF4-FFF2-40B4-BE49-F238E27FC236}">
                <a16:creationId xmlns:a16="http://schemas.microsoft.com/office/drawing/2014/main" id="{E1B1DAE0-3DB0-4835-B6A6-04A7CC23247F}"/>
              </a:ext>
            </a:extLst>
          </p:cNvPr>
          <p:cNvSpPr>
            <a:spLocks noGrp="1"/>
          </p:cNvSpPr>
          <p:nvPr>
            <p:ph idx="1"/>
          </p:nvPr>
        </p:nvSpPr>
        <p:spPr>
          <a:xfrm>
            <a:off x="124595" y="982405"/>
            <a:ext cx="7886700" cy="4351338"/>
          </a:xfrm>
        </p:spPr>
        <p:txBody>
          <a:bodyPr/>
          <a:lstStyle/>
          <a:p>
            <a:pPr marL="0" indent="0">
              <a:buNone/>
            </a:pPr>
            <a:r>
              <a:rPr lang="fr-FR" sz="2400" dirty="0">
                <a:latin typeface="Twinkl Cursive Looped Semibold" panose="02000000000000000000" pitchFamily="2" charset="0"/>
                <a:hlinkClick r:id="rId3"/>
              </a:rPr>
              <a:t>TT Rockstars</a:t>
            </a:r>
          </a:p>
          <a:p>
            <a:pPr marL="0" indent="0">
              <a:buNone/>
            </a:pPr>
            <a:r>
              <a:rPr lang="fr-FR" sz="2400" dirty="0">
                <a:latin typeface="Twinkl Cursive Looped Semibold" panose="02000000000000000000" pitchFamily="2" charset="0"/>
                <a:hlinkClick r:id="rId3"/>
              </a:rPr>
              <a:t>Multiplication Tables Check - 2025 - Timestables.co.uk</a:t>
            </a:r>
            <a:endParaRPr lang="fr-FR" sz="2400" dirty="0">
              <a:latin typeface="Twinkl Cursive Looped Semibold" panose="02000000000000000000" pitchFamily="2" charset="0"/>
            </a:endParaRPr>
          </a:p>
          <a:p>
            <a:pPr marL="0" indent="0">
              <a:buNone/>
            </a:pPr>
            <a:r>
              <a:rPr lang="en-GB" sz="2400" dirty="0">
                <a:latin typeface="Twinkl Cursive Looped Semibold" panose="02000000000000000000" pitchFamily="2" charset="0"/>
                <a:hlinkClick r:id="rId4"/>
              </a:rPr>
              <a:t>Times Tables Games for 7 to 11 year olds (topmarks.co.uk)</a:t>
            </a:r>
            <a:endParaRPr lang="en-GB" sz="2400" dirty="0">
              <a:latin typeface="Twinkl Cursive Looped Semibold" panose="02000000000000000000" pitchFamily="2" charset="0"/>
            </a:endParaRPr>
          </a:p>
          <a:p>
            <a:pPr marL="0" indent="0">
              <a:buNone/>
            </a:pPr>
            <a:endParaRPr lang="en-GB" sz="2400" dirty="0">
              <a:latin typeface="Twinkl Cursive Looped Semibold" panose="02000000000000000000" pitchFamily="2" charset="0"/>
            </a:endParaRPr>
          </a:p>
          <a:p>
            <a:pPr marL="0" indent="0">
              <a:buNone/>
            </a:pPr>
            <a:r>
              <a:rPr lang="en-GB" sz="2400" dirty="0">
                <a:latin typeface="Twinkl Cursive Looped Semibold" panose="02000000000000000000" pitchFamily="2" charset="0"/>
              </a:rPr>
              <a:t>‘Little and often’ is best approach to learning and consolidating factual knowledge. </a:t>
            </a:r>
          </a:p>
          <a:p>
            <a:pPr marL="0" indent="0">
              <a:buNone/>
            </a:pPr>
            <a:endParaRPr lang="en-GB" sz="2400" dirty="0">
              <a:latin typeface="Twinkl Cursive Looped Semibold" panose="02000000000000000000" pitchFamily="2" charset="0"/>
            </a:endParaRPr>
          </a:p>
          <a:p>
            <a:pPr marL="0" indent="0">
              <a:buNone/>
            </a:pPr>
            <a:r>
              <a:rPr lang="en-GB" sz="2400" dirty="0">
                <a:latin typeface="Twinkl Cursive Looped Semibold" panose="02000000000000000000" pitchFamily="2" charset="0"/>
              </a:rPr>
              <a:t>This will be discussed at </a:t>
            </a:r>
          </a:p>
          <a:p>
            <a:pPr marL="0" indent="0">
              <a:buNone/>
            </a:pPr>
            <a:r>
              <a:rPr lang="en-GB" sz="2400" dirty="0">
                <a:latin typeface="Twinkl Cursive Looped Semibold" panose="02000000000000000000" pitchFamily="2" charset="0"/>
              </a:rPr>
              <a:t>parents evening.</a:t>
            </a:r>
            <a:endParaRPr lang="fr-FR" sz="2400" dirty="0">
              <a:latin typeface="Twinkl Cursive Looped Semibold" panose="02000000000000000000" pitchFamily="2" charset="0"/>
            </a:endParaRPr>
          </a:p>
          <a:p>
            <a:pPr marL="0" indent="0">
              <a:buNone/>
            </a:pPr>
            <a:endParaRPr lang="fr-FR" sz="2000" dirty="0">
              <a:latin typeface="Twinkl Cursive Looped Semibold" panose="02000000000000000000" pitchFamily="2" charset="0"/>
            </a:endParaRPr>
          </a:p>
          <a:p>
            <a:pPr marL="0" indent="0">
              <a:buNone/>
            </a:pPr>
            <a:endParaRPr lang="en-GB" dirty="0"/>
          </a:p>
        </p:txBody>
      </p:sp>
      <p:pic>
        <p:nvPicPr>
          <p:cNvPr id="4" name="Picture 3">
            <a:extLst>
              <a:ext uri="{FF2B5EF4-FFF2-40B4-BE49-F238E27FC236}">
                <a16:creationId xmlns:a16="http://schemas.microsoft.com/office/drawing/2014/main" id="{752303F2-268F-4E32-8B5A-E0C0C9F27574}"/>
              </a:ext>
            </a:extLst>
          </p:cNvPr>
          <p:cNvPicPr>
            <a:picLocks noChangeAspect="1"/>
          </p:cNvPicPr>
          <p:nvPr/>
        </p:nvPicPr>
        <p:blipFill>
          <a:blip r:embed="rId5"/>
          <a:stretch>
            <a:fillRect/>
          </a:stretch>
        </p:blipFill>
        <p:spPr>
          <a:xfrm>
            <a:off x="5076056" y="3771364"/>
            <a:ext cx="3768567" cy="3086636"/>
          </a:xfrm>
          <a:prstGeom prst="rect">
            <a:avLst/>
          </a:prstGeom>
        </p:spPr>
      </p:pic>
    </p:spTree>
    <p:extLst>
      <p:ext uri="{BB962C8B-B14F-4D97-AF65-F5344CB8AC3E}">
        <p14:creationId xmlns:p14="http://schemas.microsoft.com/office/powerpoint/2010/main" val="1250458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4371AA-20E1-4FD0-B4B1-C58C6DC1524C}"/>
              </a:ext>
            </a:extLst>
          </p:cNvPr>
          <p:cNvPicPr>
            <a:picLocks noChangeAspect="1"/>
          </p:cNvPicPr>
          <p:nvPr/>
        </p:nvPicPr>
        <p:blipFill>
          <a:blip r:embed="rId2"/>
          <a:stretch>
            <a:fillRect/>
          </a:stretch>
        </p:blipFill>
        <p:spPr>
          <a:xfrm>
            <a:off x="-28310" y="5934"/>
            <a:ext cx="9159676" cy="6852066"/>
          </a:xfrm>
          <a:prstGeom prst="rect">
            <a:avLst/>
          </a:prstGeom>
        </p:spPr>
      </p:pic>
      <p:sp>
        <p:nvSpPr>
          <p:cNvPr id="2" name="Subtitle 1"/>
          <p:cNvSpPr>
            <a:spLocks noGrp="1"/>
          </p:cNvSpPr>
          <p:nvPr>
            <p:ph type="subTitle" idx="1"/>
          </p:nvPr>
        </p:nvSpPr>
        <p:spPr>
          <a:xfrm>
            <a:off x="6004" y="30412"/>
            <a:ext cx="9137995" cy="6827587"/>
          </a:xfrm>
        </p:spPr>
        <p:txBody>
          <a:bodyPr>
            <a:noAutofit/>
          </a:bodyPr>
          <a:lstStyle/>
          <a:p>
            <a:pPr algn="ctr"/>
            <a:r>
              <a:rPr lang="en-GB" sz="2800" u="sng" dirty="0">
                <a:solidFill>
                  <a:schemeClr val="tx1"/>
                </a:solidFill>
                <a:latin typeface="Twinkl Cursive Looped Semibold" panose="02000000000000000000" pitchFamily="2" charset="0"/>
              </a:rPr>
              <a:t>Homework</a:t>
            </a:r>
          </a:p>
          <a:p>
            <a:pPr algn="ctr"/>
            <a:r>
              <a:rPr lang="en-GB" sz="2800" dirty="0">
                <a:latin typeface="Twinkl Cursive Looped Semibold" panose="02000000000000000000" pitchFamily="2" charset="0"/>
              </a:rPr>
              <a:t>Homework will be sent soon. We will be using workbooks for this.</a:t>
            </a:r>
          </a:p>
          <a:p>
            <a:pPr algn="ctr"/>
            <a:endParaRPr lang="en-GB" sz="2800" dirty="0">
              <a:latin typeface="Twinkl Cursive Looped Semibold" panose="02000000000000000000" pitchFamily="2" charset="0"/>
            </a:endParaRPr>
          </a:p>
          <a:p>
            <a:pPr algn="ctr"/>
            <a:r>
              <a:rPr lang="en-GB" sz="2800" dirty="0">
                <a:latin typeface="Twinkl Cursive Looped Semibold" panose="02000000000000000000" pitchFamily="2" charset="0"/>
              </a:rPr>
              <a:t>Homework will be set on a Friday.</a:t>
            </a:r>
          </a:p>
          <a:p>
            <a:pPr algn="ctr"/>
            <a:r>
              <a:rPr lang="en-GB" sz="2800" dirty="0">
                <a:latin typeface="Twinkl Cursive Looped Semibold" panose="02000000000000000000" pitchFamily="2" charset="0"/>
              </a:rPr>
              <a:t>Returned </a:t>
            </a:r>
            <a:r>
              <a:rPr lang="en-GB" sz="2800" dirty="0">
                <a:solidFill>
                  <a:schemeClr val="tx1"/>
                </a:solidFill>
                <a:latin typeface="Twinkl Cursive Looped Semibold" panose="02000000000000000000" pitchFamily="2" charset="0"/>
              </a:rPr>
              <a:t>for the </a:t>
            </a:r>
            <a:r>
              <a:rPr lang="en-GB" sz="2800" dirty="0">
                <a:solidFill>
                  <a:srgbClr val="7030A0"/>
                </a:solidFill>
                <a:latin typeface="Twinkl Cursive Looped Semibold" panose="02000000000000000000" pitchFamily="2" charset="0"/>
              </a:rPr>
              <a:t>following Thursday </a:t>
            </a:r>
            <a:r>
              <a:rPr lang="en-GB" sz="2800" dirty="0">
                <a:solidFill>
                  <a:schemeClr val="tx1"/>
                </a:solidFill>
                <a:latin typeface="Twinkl Cursive Looped Semibold" panose="02000000000000000000" pitchFamily="2" charset="0"/>
              </a:rPr>
              <a:t>please. </a:t>
            </a:r>
          </a:p>
          <a:p>
            <a:pPr algn="ctr"/>
            <a:endParaRPr lang="en-GB" sz="2800" dirty="0">
              <a:solidFill>
                <a:schemeClr val="tx1"/>
              </a:solidFill>
              <a:latin typeface="Twinkl Cursive Looped Semibold" panose="02000000000000000000" pitchFamily="2" charset="0"/>
            </a:endParaRPr>
          </a:p>
          <a:p>
            <a:pPr algn="ctr"/>
            <a:r>
              <a:rPr lang="en-GB" sz="2800" dirty="0">
                <a:solidFill>
                  <a:schemeClr val="tx1"/>
                </a:solidFill>
                <a:latin typeface="Twinkl Cursive Looped Semibold" panose="02000000000000000000" pitchFamily="2" charset="0"/>
              </a:rPr>
              <a:t>All homework will relate </a:t>
            </a:r>
            <a:r>
              <a:rPr lang="en-GB" sz="2800" dirty="0">
                <a:latin typeface="Twinkl Cursive Looped Semibold" panose="02000000000000000000" pitchFamily="2" charset="0"/>
              </a:rPr>
              <a:t>to prior or current </a:t>
            </a:r>
            <a:r>
              <a:rPr lang="en-GB" sz="2800" dirty="0">
                <a:solidFill>
                  <a:schemeClr val="tx1"/>
                </a:solidFill>
                <a:latin typeface="Twinkl Cursive Looped Semibold" panose="02000000000000000000" pitchFamily="2" charset="0"/>
              </a:rPr>
              <a:t>learning.</a:t>
            </a:r>
          </a:p>
          <a:p>
            <a:r>
              <a:rPr lang="en-GB" sz="2800" dirty="0">
                <a:latin typeface="Twinkl Cursive Looped Semibold" panose="02000000000000000000" pitchFamily="2" charset="0"/>
              </a:rPr>
              <a:t>We offer a homework facility </a:t>
            </a:r>
            <a:r>
              <a:rPr lang="en-GB" sz="2800" dirty="0">
                <a:solidFill>
                  <a:srgbClr val="7030A0"/>
                </a:solidFill>
                <a:latin typeface="Twinkl Cursive Looped Semibold" panose="02000000000000000000" pitchFamily="2" charset="0"/>
              </a:rPr>
              <a:t>every Tuesday</a:t>
            </a:r>
            <a:r>
              <a:rPr lang="en-GB" sz="2800" dirty="0">
                <a:latin typeface="Twinkl Cursive Looped Semibold" panose="02000000000000000000" pitchFamily="2" charset="0"/>
              </a:rPr>
              <a:t>. This will run from </a:t>
            </a:r>
            <a:r>
              <a:rPr lang="en-GB" sz="2800" dirty="0">
                <a:solidFill>
                  <a:srgbClr val="7030A0"/>
                </a:solidFill>
                <a:latin typeface="Twinkl Cursive Looped Semibold" panose="02000000000000000000" pitchFamily="2" charset="0"/>
              </a:rPr>
              <a:t>3:15pm – 4:00pm</a:t>
            </a:r>
            <a:r>
              <a:rPr lang="en-GB" sz="2800" dirty="0">
                <a:latin typeface="Twinkl Cursive Looped Semibold" panose="02000000000000000000" pitchFamily="2" charset="0"/>
              </a:rPr>
              <a:t>. Please note that this is </a:t>
            </a:r>
            <a:r>
              <a:rPr lang="en-GB" sz="2800" b="1" u="sng" dirty="0">
                <a:latin typeface="Twinkl Cursive Looped Semibold" panose="02000000000000000000" pitchFamily="2" charset="0"/>
              </a:rPr>
              <a:t>independent time </a:t>
            </a:r>
            <a:r>
              <a:rPr lang="en-GB" sz="2800" dirty="0">
                <a:latin typeface="Twinkl Cursive Looped Semibold" panose="02000000000000000000" pitchFamily="2" charset="0"/>
              </a:rPr>
              <a:t>to complete homework.</a:t>
            </a:r>
          </a:p>
          <a:p>
            <a:endParaRPr lang="en-GB" sz="2800" dirty="0">
              <a:latin typeface="Twinkl Cursive Looped Semibold" panose="02000000000000000000" pitchFamily="2" charset="0"/>
            </a:endParaRPr>
          </a:p>
          <a:p>
            <a:r>
              <a:rPr lang="en-GB" sz="2800" dirty="0">
                <a:latin typeface="Twinkl Cursive Looped Semibold" panose="02000000000000000000" pitchFamily="2" charset="0"/>
              </a:rPr>
              <a:t>This can be booked via Dojo - </a:t>
            </a:r>
            <a:r>
              <a:rPr lang="en-GB" sz="2800" dirty="0">
                <a:solidFill>
                  <a:srgbClr val="7030A0"/>
                </a:solidFill>
                <a:latin typeface="Twinkl Cursive Looped Semibold" panose="02000000000000000000" pitchFamily="2" charset="0"/>
              </a:rPr>
              <a:t>Collection from Gate 3</a:t>
            </a:r>
            <a:r>
              <a:rPr lang="en-GB" sz="2800" dirty="0">
                <a:latin typeface="Twinkl Cursive Looped Semibold" panose="02000000000000000000" pitchFamily="2" charset="0"/>
              </a:rPr>
              <a:t>.</a:t>
            </a:r>
          </a:p>
          <a:p>
            <a:pPr algn="ctr"/>
            <a:endParaRPr lang="en-GB" sz="2800" dirty="0">
              <a:solidFill>
                <a:schemeClr val="tx1"/>
              </a:solidFill>
              <a:latin typeface="Twinkl Cursive Looped Light" panose="02000000000000000000" pitchFamily="2" charset="0"/>
            </a:endParaRPr>
          </a:p>
        </p:txBody>
      </p:sp>
    </p:spTree>
    <p:extLst>
      <p:ext uri="{BB962C8B-B14F-4D97-AF65-F5344CB8AC3E}">
        <p14:creationId xmlns:p14="http://schemas.microsoft.com/office/powerpoint/2010/main" val="4345759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949F486-8906-4149-B715-0C353F7B948E}"/>
              </a:ext>
            </a:extLst>
          </p:cNvPr>
          <p:cNvPicPr>
            <a:picLocks noChangeAspect="1"/>
          </p:cNvPicPr>
          <p:nvPr/>
        </p:nvPicPr>
        <p:blipFill>
          <a:blip r:embed="rId2"/>
          <a:stretch>
            <a:fillRect/>
          </a:stretch>
        </p:blipFill>
        <p:spPr>
          <a:xfrm>
            <a:off x="-28310" y="5934"/>
            <a:ext cx="9159676" cy="6852066"/>
          </a:xfrm>
          <a:prstGeom prst="rect">
            <a:avLst/>
          </a:prstGeom>
        </p:spPr>
      </p:pic>
      <p:sp>
        <p:nvSpPr>
          <p:cNvPr id="3" name="Content Placeholder 2">
            <a:extLst>
              <a:ext uri="{FF2B5EF4-FFF2-40B4-BE49-F238E27FC236}">
                <a16:creationId xmlns:a16="http://schemas.microsoft.com/office/drawing/2014/main" id="{725F860A-A029-4560-98C0-39CBE781ACB2}"/>
              </a:ext>
            </a:extLst>
          </p:cNvPr>
          <p:cNvSpPr>
            <a:spLocks noGrp="1"/>
          </p:cNvSpPr>
          <p:nvPr>
            <p:ph idx="1"/>
          </p:nvPr>
        </p:nvSpPr>
        <p:spPr>
          <a:xfrm>
            <a:off x="12634" y="1124744"/>
            <a:ext cx="8951854" cy="5052219"/>
          </a:xfrm>
        </p:spPr>
        <p:txBody>
          <a:bodyPr>
            <a:normAutofit fontScale="25000" lnSpcReduction="20000"/>
          </a:bodyPr>
          <a:lstStyle/>
          <a:p>
            <a:pPr marL="0" indent="0" algn="ctr">
              <a:lnSpc>
                <a:spcPct val="170000"/>
              </a:lnSpc>
              <a:buNone/>
            </a:pPr>
            <a:endParaRPr lang="en-GB" sz="800" dirty="0">
              <a:latin typeface="Twinkl Cursive Looped" panose="02000000000000000000" pitchFamily="2" charset="0"/>
            </a:endParaRPr>
          </a:p>
          <a:p>
            <a:pPr algn="ctr">
              <a:lnSpc>
                <a:spcPct val="170000"/>
              </a:lnSpc>
            </a:pPr>
            <a:r>
              <a:rPr lang="en-GB" sz="9600" dirty="0">
                <a:latin typeface="Twinkl Cursive Looped Semibold" panose="02000000000000000000" pitchFamily="2" charset="0"/>
              </a:rPr>
              <a:t> Support with homework</a:t>
            </a:r>
          </a:p>
          <a:p>
            <a:pPr algn="ctr">
              <a:lnSpc>
                <a:spcPct val="170000"/>
              </a:lnSpc>
            </a:pPr>
            <a:r>
              <a:rPr lang="en-GB" sz="9600" dirty="0">
                <a:latin typeface="Twinkl Cursive Looped Semibold" panose="02000000000000000000" pitchFamily="2" charset="0"/>
              </a:rPr>
              <a:t>Read with </a:t>
            </a:r>
            <a:r>
              <a:rPr lang="en-GB" sz="9600" b="1" dirty="0">
                <a:latin typeface="Twinkl Cursive Looped Semibold" panose="02000000000000000000" pitchFamily="2" charset="0"/>
              </a:rPr>
              <a:t>and to </a:t>
            </a:r>
            <a:r>
              <a:rPr lang="en-GB" sz="9600" dirty="0">
                <a:latin typeface="Twinkl Cursive Looped Semibold" panose="02000000000000000000" pitchFamily="2" charset="0"/>
              </a:rPr>
              <a:t>your child</a:t>
            </a:r>
          </a:p>
          <a:p>
            <a:pPr algn="ctr">
              <a:lnSpc>
                <a:spcPct val="170000"/>
              </a:lnSpc>
            </a:pPr>
            <a:r>
              <a:rPr lang="en-GB" sz="9600" dirty="0">
                <a:latin typeface="Twinkl Cursive Looped Semibold" panose="02000000000000000000" pitchFamily="2" charset="0"/>
              </a:rPr>
              <a:t>Practise their spellings</a:t>
            </a:r>
          </a:p>
          <a:p>
            <a:pPr algn="ctr">
              <a:lnSpc>
                <a:spcPct val="170000"/>
              </a:lnSpc>
            </a:pPr>
            <a:r>
              <a:rPr lang="en-GB" sz="9600" dirty="0">
                <a:latin typeface="Twinkl Cursive Looped Semibold" panose="02000000000000000000" pitchFamily="2" charset="0"/>
              </a:rPr>
              <a:t>Practise their times tables (TT </a:t>
            </a:r>
            <a:r>
              <a:rPr lang="en-GB" sz="9600" dirty="0" err="1">
                <a:latin typeface="Twinkl Cursive Looped Semibold" panose="02000000000000000000" pitchFamily="2" charset="0"/>
              </a:rPr>
              <a:t>Rockstars</a:t>
            </a:r>
            <a:r>
              <a:rPr lang="en-GB" sz="9600" dirty="0">
                <a:latin typeface="Twinkl Cursive Looped Semibold" panose="02000000000000000000" pitchFamily="2" charset="0"/>
              </a:rPr>
              <a:t> 10 </a:t>
            </a:r>
            <a:r>
              <a:rPr lang="en-GB" sz="9600">
                <a:latin typeface="Twinkl Cursive Looped Semibold" panose="02000000000000000000" pitchFamily="2" charset="0"/>
              </a:rPr>
              <a:t>mins a </a:t>
            </a:r>
            <a:r>
              <a:rPr lang="en-GB" sz="9600" dirty="0">
                <a:latin typeface="Twinkl Cursive Looped Semibold" panose="02000000000000000000" pitchFamily="2" charset="0"/>
              </a:rPr>
              <a:t>day)</a:t>
            </a:r>
          </a:p>
          <a:p>
            <a:pPr algn="ctr">
              <a:lnSpc>
                <a:spcPct val="170000"/>
              </a:lnSpc>
            </a:pPr>
            <a:r>
              <a:rPr lang="en-GB" sz="9600" dirty="0">
                <a:latin typeface="Twinkl Cursive Looped Semibold" panose="02000000000000000000" pitchFamily="2" charset="0"/>
              </a:rPr>
              <a:t>Prepare them with PE kit etc </a:t>
            </a:r>
          </a:p>
          <a:p>
            <a:pPr algn="ctr">
              <a:lnSpc>
                <a:spcPct val="170000"/>
              </a:lnSpc>
            </a:pPr>
            <a:r>
              <a:rPr lang="en-GB" sz="9600" dirty="0">
                <a:latin typeface="Twinkl Cursive Looped Semibold" panose="02000000000000000000" pitchFamily="2" charset="0"/>
              </a:rPr>
              <a:t>Be on time to school</a:t>
            </a:r>
          </a:p>
          <a:p>
            <a:pPr algn="ctr">
              <a:lnSpc>
                <a:spcPct val="170000"/>
              </a:lnSpc>
            </a:pPr>
            <a:r>
              <a:rPr lang="en-GB" sz="9600" dirty="0">
                <a:latin typeface="Twinkl Cursive Looped Semibold" panose="02000000000000000000" pitchFamily="2" charset="0"/>
              </a:rPr>
              <a:t>Let us know if they or you need support</a:t>
            </a:r>
          </a:p>
          <a:p>
            <a:pPr marL="0" indent="0" algn="ctr">
              <a:buNone/>
            </a:pPr>
            <a:endParaRPr lang="en-GB" sz="7000" dirty="0">
              <a:latin typeface="Twinkl Cursive Looped Semibold" panose="02000000000000000000" pitchFamily="2" charset="0"/>
            </a:endParaRPr>
          </a:p>
          <a:p>
            <a:pPr marL="0" indent="0">
              <a:buNone/>
            </a:pPr>
            <a:endParaRPr lang="en-GB" sz="3600" dirty="0">
              <a:latin typeface="Twinkl Cursive Looped" panose="02000000000000000000" pitchFamily="2" charset="0"/>
            </a:endParaRPr>
          </a:p>
        </p:txBody>
      </p:sp>
      <p:sp>
        <p:nvSpPr>
          <p:cNvPr id="2" name="TextBox 1">
            <a:extLst>
              <a:ext uri="{FF2B5EF4-FFF2-40B4-BE49-F238E27FC236}">
                <a16:creationId xmlns:a16="http://schemas.microsoft.com/office/drawing/2014/main" id="{4E058AF4-8B3C-3AE2-FA7C-26A99E2D0D6E}"/>
              </a:ext>
            </a:extLst>
          </p:cNvPr>
          <p:cNvSpPr txBox="1"/>
          <p:nvPr/>
        </p:nvSpPr>
        <p:spPr>
          <a:xfrm>
            <a:off x="837160" y="0"/>
            <a:ext cx="7469679" cy="894011"/>
          </a:xfrm>
          <a:prstGeom prst="rect">
            <a:avLst/>
          </a:prstGeom>
        </p:spPr>
        <p:txBody>
          <a:bodyPr vert="horz" lIns="91440" tIns="45720" rIns="91440" bIns="45720" rtlCol="0" anchor="b">
            <a:normAutofit fontScale="85000" lnSpcReduction="10000"/>
          </a:bodyPr>
          <a:lstStyle/>
          <a:p>
            <a:pPr algn="ctr">
              <a:lnSpc>
                <a:spcPct val="90000"/>
              </a:lnSpc>
              <a:spcBef>
                <a:spcPct val="0"/>
              </a:spcBef>
              <a:spcAft>
                <a:spcPts val="600"/>
              </a:spcAft>
            </a:pPr>
            <a:r>
              <a:rPr lang="en-US" sz="5000" b="0" i="0" kern="1200" dirty="0">
                <a:latin typeface="Twinkl Cursive Looped Semibold" panose="02000000000000000000" pitchFamily="2" charset="0"/>
                <a:ea typeface="+mj-ea"/>
                <a:cs typeface="+mj-cs"/>
              </a:rPr>
              <a:t>How you can help at home…</a:t>
            </a:r>
          </a:p>
        </p:txBody>
      </p:sp>
    </p:spTree>
    <p:extLst>
      <p:ext uri="{BB962C8B-B14F-4D97-AF65-F5344CB8AC3E}">
        <p14:creationId xmlns:p14="http://schemas.microsoft.com/office/powerpoint/2010/main" val="1618925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3800</TotalTime>
  <Words>1609</Words>
  <Application>Microsoft Office PowerPoint</Application>
  <PresentationFormat>On-screen Show (4:3)</PresentationFormat>
  <Paragraphs>184</Paragraphs>
  <Slides>26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Calibri</vt:lpstr>
      <vt:lpstr>Calibri Light</vt:lpstr>
      <vt:lpstr>Comic Sans MS</vt:lpstr>
      <vt:lpstr>Twinkl Cursive Looped</vt:lpstr>
      <vt:lpstr>Twinkl Cursive Looped Light</vt:lpstr>
      <vt:lpstr>Twinkl Cursive Looped Semibold</vt:lpstr>
      <vt:lpstr>Twinkl Cursive Unlooped Smbold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Tracker books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Useful links for times table practise</vt:lpstr>
      <vt:lpstr>PowerPoint Presentation</vt:lpstr>
      <vt:lpstr>PowerPoint Presentation</vt:lpstr>
    </vt:vector>
  </TitlesOfParts>
  <Company>The Canons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Stacey Clarke</dc:creator>
  <cp:lastModifiedBy>Stacey Clarke</cp:lastModifiedBy>
  <cp:revision>75</cp:revision>
  <cp:lastPrinted>2024-09-30T14:55:03Z</cp:lastPrinted>
  <dcterms:created xsi:type="dcterms:W3CDTF">2020-07-10T12:33:47Z</dcterms:created>
  <dcterms:modified xsi:type="dcterms:W3CDTF">2025-09-30T14:49:57Z</dcterms:modified>
</cp:coreProperties>
</file>