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8" r:id="rId3"/>
    <p:sldId id="284" r:id="rId4"/>
    <p:sldId id="259" r:id="rId5"/>
    <p:sldId id="268" r:id="rId6"/>
    <p:sldId id="316" r:id="rId7"/>
    <p:sldId id="260" r:id="rId8"/>
    <p:sldId id="293" r:id="rId9"/>
    <p:sldId id="349" r:id="rId10"/>
    <p:sldId id="261" r:id="rId11"/>
    <p:sldId id="351" r:id="rId12"/>
    <p:sldId id="267" r:id="rId13"/>
    <p:sldId id="283" r:id="rId14"/>
    <p:sldId id="262" r:id="rId15"/>
    <p:sldId id="272" r:id="rId16"/>
    <p:sldId id="271" r:id="rId17"/>
    <p:sldId id="273" r:id="rId18"/>
    <p:sldId id="281" r:id="rId19"/>
    <p:sldId id="282" r:id="rId20"/>
    <p:sldId id="263" r:id="rId21"/>
    <p:sldId id="269" r:id="rId22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9B22"/>
    <a:srgbClr val="3366FF"/>
    <a:srgbClr val="D60093"/>
    <a:srgbClr val="0066CC"/>
    <a:srgbClr val="FFD03B"/>
    <a:srgbClr val="2FFF2F"/>
    <a:srgbClr val="00CC00"/>
    <a:srgbClr val="99FF33"/>
    <a:srgbClr val="00FFFF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D0CB88-711F-4DE9-9F60-3DEB2817FE6B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41E3B-E79F-43D0-9CD5-C01402A8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5756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0F72A0-CCEB-4062-8807-A30591368856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BBB78-4324-4FCC-BE2B-34AC9399C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012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B8DBDAC8-660F-46AD-AD57-06D6786AF45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69AD1775-FBA8-47A7-A1CD-F2C3C777AE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117BF18F-3EAF-455F-A89F-EB41314F3A7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468A1BBB-6337-43C5-B491-07F5C4920319}" type="slidenum">
              <a:rPr lang="en-GB" altLang="en-US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02C78440-93FB-49F5-9AA1-6C1E655B249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34B08795-3709-4ABD-B9AF-53265729AE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B2511A8D-B25E-4DDB-9A42-09F908F4A1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374D259-D60F-41D1-8CCB-E8672028C7C8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56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05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33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95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445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697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91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756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909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789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621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70440A-EC10-4479-9FC5-CED0AC6E42D3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04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hyperlink" Target="https://www.activelearnprimary.co.uk/login?c=0" TargetMode="Externa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hyperlink" Target="https://teachhandwriting.co.uk/continuous-cursive-beginners-choice-3.html" TargetMode="External"/><Relationship Id="rId4" Type="http://schemas.openxmlformats.org/officeDocument/2006/relationships/hyperlink" Target="https://www.teachhandwriting.co.uk/continuous-cursive-letters-beginners.html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3">
            <a:extLst>
              <a:ext uri="{FF2B5EF4-FFF2-40B4-BE49-F238E27FC236}">
                <a16:creationId xmlns:a16="http://schemas.microsoft.com/office/drawing/2014/main" id="{4B141BB0-E448-444C-A878-B8182E391D3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1">
              <a:extLst>
                <a:ext uri="{FF2B5EF4-FFF2-40B4-BE49-F238E27FC236}">
                  <a16:creationId xmlns:a16="http://schemas.microsoft.com/office/drawing/2014/main" id="{4FDC21AA-B615-4628-A314-D028FCDB89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028DC42-B0A5-498C-8CAF-90D98CE4D11E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8136904" cy="4824536"/>
          </a:xfrm>
        </p:spPr>
        <p:txBody>
          <a:bodyPr>
            <a:noAutofit/>
          </a:bodyPr>
          <a:lstStyle/>
          <a:p>
            <a:r>
              <a:rPr lang="en-GB" sz="66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Welcome to our </a:t>
            </a:r>
            <a:br>
              <a:rPr lang="en-GB" sz="6600" dirty="0">
                <a:solidFill>
                  <a:srgbClr val="7030A0"/>
                </a:solidFill>
                <a:latin typeface="Twinkl Cursive Looped" panose="02000000000000000000" pitchFamily="2" charset="0"/>
              </a:rPr>
            </a:br>
            <a:r>
              <a:rPr lang="en-GB" sz="66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Year 2 </a:t>
            </a:r>
            <a:br>
              <a:rPr lang="en-GB" sz="6600" dirty="0">
                <a:solidFill>
                  <a:srgbClr val="7030A0"/>
                </a:solidFill>
                <a:latin typeface="Twinkl Cursive Looped" panose="02000000000000000000" pitchFamily="2" charset="0"/>
              </a:rPr>
            </a:br>
            <a:r>
              <a:rPr lang="en-GB" sz="66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Curriculum Meeting</a:t>
            </a:r>
          </a:p>
        </p:txBody>
      </p:sp>
    </p:spTree>
    <p:extLst>
      <p:ext uri="{BB962C8B-B14F-4D97-AF65-F5344CB8AC3E}">
        <p14:creationId xmlns:p14="http://schemas.microsoft.com/office/powerpoint/2010/main" val="500922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3">
            <a:extLst>
              <a:ext uri="{FF2B5EF4-FFF2-40B4-BE49-F238E27FC236}">
                <a16:creationId xmlns:a16="http://schemas.microsoft.com/office/drawing/2014/main" id="{94FAA783-E253-4B14-8C70-8F3386DB51B4}"/>
              </a:ext>
            </a:extLst>
          </p:cNvPr>
          <p:cNvGrpSpPr>
            <a:grpSpLocks/>
          </p:cNvGrpSpPr>
          <p:nvPr/>
        </p:nvGrpSpPr>
        <p:grpSpPr bwMode="auto">
          <a:xfrm>
            <a:off x="32453" y="14270"/>
            <a:ext cx="9144000" cy="6858000"/>
            <a:chOff x="3059832" y="14270"/>
            <a:chExt cx="9144000" cy="6858000"/>
          </a:xfrm>
        </p:grpSpPr>
        <p:pic>
          <p:nvPicPr>
            <p:cNvPr id="5" name="Picture 1">
              <a:extLst>
                <a:ext uri="{FF2B5EF4-FFF2-40B4-BE49-F238E27FC236}">
                  <a16:creationId xmlns:a16="http://schemas.microsoft.com/office/drawing/2014/main" id="{6643ED40-4E49-4659-A052-161DAF10894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1427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6D07DDB-3879-4289-A366-B2DFF404C001}"/>
                </a:ext>
              </a:extLst>
            </p:cNvPr>
            <p:cNvSpPr/>
            <p:nvPr/>
          </p:nvSpPr>
          <p:spPr>
            <a:xfrm>
              <a:off x="3386063" y="329405"/>
              <a:ext cx="8491538" cy="619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58531"/>
            <a:ext cx="9324528" cy="965969"/>
          </a:xfrm>
        </p:spPr>
        <p:txBody>
          <a:bodyPr>
            <a:noAutofit/>
          </a:bodyPr>
          <a:lstStyle/>
          <a:p>
            <a:r>
              <a:rPr lang="en-GB" sz="4000" u="sng" dirty="0">
                <a:solidFill>
                  <a:srgbClr val="7030A0"/>
                </a:solidFill>
                <a:latin typeface="Twinkl Cursive Looped" panose="02000000000000000000" pitchFamily="2" charset="0"/>
              </a:rPr>
              <a:t>What is the same from Year 1?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3792" y="1268760"/>
            <a:ext cx="8496944" cy="5832648"/>
          </a:xfrm>
        </p:spPr>
        <p:txBody>
          <a:bodyPr>
            <a:noAutofit/>
          </a:bodyPr>
          <a:lstStyle/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Children still change their own reading books in the classroom and are expected to </a:t>
            </a:r>
            <a:r>
              <a:rPr lang="en-GB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read 3 times a week at home with an adult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.</a:t>
            </a:r>
          </a:p>
          <a:p>
            <a:pPr algn="l"/>
            <a:endParaRPr lang="en-GB" sz="1200" dirty="0">
              <a:solidFill>
                <a:schemeClr val="tx1">
                  <a:lumMod val="65000"/>
                  <a:lumOff val="35000"/>
                </a:schemeClr>
              </a:solidFill>
              <a:latin typeface="Twinkl Cursive Looped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Homework is sent home weekly. We give it </a:t>
            </a:r>
            <a:r>
              <a:rPr lang="en-GB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out on a Friday 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and the children should </a:t>
            </a:r>
            <a:r>
              <a:rPr lang="en-GB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hand it in by Thursday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.</a:t>
            </a:r>
          </a:p>
          <a:p>
            <a:pPr algn="l"/>
            <a:endParaRPr lang="en-GB" sz="1200" dirty="0">
              <a:solidFill>
                <a:schemeClr val="tx1">
                  <a:lumMod val="65000"/>
                  <a:lumOff val="35000"/>
                </a:schemeClr>
              </a:solidFill>
              <a:latin typeface="Twinkl Cursive Looped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Phonics still happens every day but this will soon move onto reading comprehension and spelling. </a:t>
            </a:r>
          </a:p>
          <a:p>
            <a:pPr algn="l"/>
            <a:endParaRPr lang="en-GB" sz="1200" dirty="0">
              <a:solidFill>
                <a:schemeClr val="tx1">
                  <a:lumMod val="65000"/>
                  <a:lumOff val="35000"/>
                </a:schemeClr>
              </a:solidFill>
              <a:latin typeface="Twinkl Cursive Looped" panose="02000000000000000000" pitchFamily="2" charset="0"/>
            </a:endParaRPr>
          </a:p>
          <a:p>
            <a:pPr algn="l"/>
            <a:endParaRPr lang="en-GB" sz="1200" dirty="0">
              <a:solidFill>
                <a:schemeClr val="tx1">
                  <a:lumMod val="65000"/>
                  <a:lumOff val="35000"/>
                </a:schemeClr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282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3">
            <a:extLst>
              <a:ext uri="{FF2B5EF4-FFF2-40B4-BE49-F238E27FC236}">
                <a16:creationId xmlns:a16="http://schemas.microsoft.com/office/drawing/2014/main" id="{8FED82EC-2333-43A7-AF5D-B95BCD5D42FB}"/>
              </a:ext>
            </a:extLst>
          </p:cNvPr>
          <p:cNvGrpSpPr>
            <a:grpSpLocks/>
          </p:cNvGrpSpPr>
          <p:nvPr/>
        </p:nvGrpSpPr>
        <p:grpSpPr bwMode="auto">
          <a:xfrm>
            <a:off x="0" y="-23327"/>
            <a:ext cx="9144000" cy="6858000"/>
            <a:chOff x="3059832" y="14270"/>
            <a:chExt cx="9144000" cy="6858000"/>
          </a:xfrm>
        </p:grpSpPr>
        <p:pic>
          <p:nvPicPr>
            <p:cNvPr id="5" name="Picture 1">
              <a:extLst>
                <a:ext uri="{FF2B5EF4-FFF2-40B4-BE49-F238E27FC236}">
                  <a16:creationId xmlns:a16="http://schemas.microsoft.com/office/drawing/2014/main" id="{BB066C60-1F98-4116-8C6D-1DC9EE04DA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1427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B4B8E67-F62F-41CD-A369-6E165CAA1BE3}"/>
                </a:ext>
              </a:extLst>
            </p:cNvPr>
            <p:cNvSpPr/>
            <p:nvPr/>
          </p:nvSpPr>
          <p:spPr>
            <a:xfrm>
              <a:off x="3386063" y="329405"/>
              <a:ext cx="8491538" cy="619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AE2F25F-F875-48C6-A53B-2BEF6010E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solidFill>
                  <a:srgbClr val="7030A0"/>
                </a:solidFill>
                <a:latin typeface="Twinkl Cursive Looped" panose="02000000000000000000" pitchFamily="2" charset="0"/>
              </a:rPr>
              <a:t>What is the different from Year 1?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084601-EBC6-4345-A4E1-8C997564E9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Children need to become more </a:t>
            </a:r>
            <a:r>
              <a: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responsible</a:t>
            </a: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 and </a:t>
            </a:r>
            <a:r>
              <a: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independent </a:t>
            </a: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in and out of school to be resilient learners.</a:t>
            </a:r>
          </a:p>
          <a:p>
            <a:endParaRPr lang="en-GB" sz="1600" dirty="0">
              <a:solidFill>
                <a:schemeClr val="tx1">
                  <a:lumMod val="65000"/>
                  <a:lumOff val="35000"/>
                </a:schemeClr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  <a:latin typeface="Twinkl Cursive Looped" panose="02000000000000000000" pitchFamily="2" charset="0"/>
              </a:rPr>
              <a:t>Pace is quicker!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6305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58599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7030A0"/>
                </a:solidFill>
                <a:latin typeface="Twinkl Cursive Looped" panose="02000000000000000000" pitchFamily="2" charset="0"/>
              </a:rPr>
              <a:t>Year 2 Curriculum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408164"/>
              </p:ext>
            </p:extLst>
          </p:nvPr>
        </p:nvGraphicFramePr>
        <p:xfrm>
          <a:off x="251520" y="548680"/>
          <a:ext cx="8568952" cy="6100580"/>
        </p:xfrm>
        <a:graphic>
          <a:graphicData uri="http://schemas.openxmlformats.org/drawingml/2006/table">
            <a:tbl>
              <a:tblPr firstRow="1" firstCol="1" bandRow="1"/>
              <a:tblGrid>
                <a:gridCol w="4032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65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61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00075" algn="l"/>
                        </a:tabLst>
                      </a:pPr>
                      <a:r>
                        <a:rPr lang="en-GB" sz="2000" b="1" dirty="0">
                          <a:solidFill>
                            <a:srgbClr val="C00000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 Autumn 1 (8 weeks)</a:t>
                      </a:r>
                      <a:endParaRPr lang="en-GB" sz="18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</a:txBody>
                  <a:tcPr marL="44055" marR="440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C00000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 Autumn 2 (7 weeks)</a:t>
                      </a:r>
                      <a:endParaRPr lang="en-GB" sz="18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</a:txBody>
                  <a:tcPr marL="44055" marR="440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4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rgbClr val="FF3399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Super Duper You</a:t>
                      </a: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– Geography, History and Science focus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Bedworth town – human and physical features and how it has changed over time (including mining)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Hygiene, Balanced Diet, Exercise</a:t>
                      </a:r>
                      <a:endParaRPr lang="en-US" sz="11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b="1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Trip –Bedworth</a:t>
                      </a:r>
                      <a:endParaRPr lang="en-US" sz="1100" u="sng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b="1" dirty="0">
                          <a:solidFill>
                            <a:srgbClr val="FF3399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Little People, Big Dreams</a:t>
                      </a:r>
                      <a:r>
                        <a:rPr lang="en-GB" sz="1100" dirty="0">
                          <a:solidFill>
                            <a:srgbClr val="FF3399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– History focus</a:t>
                      </a:r>
                      <a:endParaRPr lang="en-US" sz="11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Guy Fawkes – Gunpowder plot</a:t>
                      </a:r>
                      <a:endParaRPr lang="en-US" sz="11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Armistice Day – WW1</a:t>
                      </a:r>
                      <a:endParaRPr lang="en-US" sz="11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Emmeline Pankhurst – Women’s rights</a:t>
                      </a:r>
                      <a:endParaRPr lang="en-US" sz="11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Rosa Parks – Black history</a:t>
                      </a:r>
                      <a:endParaRPr lang="en-US" sz="11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Queen Elizabeth II – In our lifetime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George Eliot - Local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b="1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Trips</a:t>
                      </a:r>
                      <a:r>
                        <a:rPr lang="en-US" sz="1100" b="1" u="sng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 – </a:t>
                      </a:r>
                      <a:r>
                        <a:rPr lang="en-US" sz="1100" b="1" u="sng" baseline="0" dirty="0" err="1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Riversley</a:t>
                      </a:r>
                      <a:r>
                        <a:rPr lang="en-US" sz="1100" b="1" u="sng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 Park Museum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b="1" u="sng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61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00B050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 Spring 1 (6 weeks)</a:t>
                      </a:r>
                      <a:endParaRPr lang="en-GB" sz="18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</a:txBody>
                  <a:tcPr marL="44055" marR="440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00B050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 Spring 2 (7 weeks)</a:t>
                      </a:r>
                      <a:endParaRPr lang="en-GB" sz="18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</a:txBody>
                  <a:tcPr marL="44055" marR="440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08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b="1" dirty="0">
                          <a:solidFill>
                            <a:srgbClr val="FF3399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Winter Wonderland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– Geography and Science focus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Antarctica compared with Bedworth, Oceans and Continents</a:t>
                      </a:r>
                      <a:endParaRPr lang="en-US" sz="11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Habitats and Animal Survival</a:t>
                      </a:r>
                    </a:p>
                  </a:txBody>
                  <a:tcPr marL="114300" marR="114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6225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FF3399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Precious Plants </a:t>
                      </a: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– Science focus</a:t>
                      </a:r>
                      <a:endParaRPr lang="en-US" sz="11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  <a:p>
                      <a:pPr marL="276225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  <a:p>
                      <a:pPr marL="276225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What a plant needs and germination</a:t>
                      </a:r>
                    </a:p>
                  </a:txBody>
                  <a:tcPr marL="114300" marR="114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61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FFC000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Summer 1 (4 weeks)</a:t>
                      </a:r>
                      <a:endParaRPr lang="en-GB" sz="18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</a:txBody>
                  <a:tcPr marL="44055" marR="440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FFC000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 Summer 2 (7 weeks)</a:t>
                      </a:r>
                      <a:endParaRPr lang="en-GB" sz="18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</a:txBody>
                  <a:tcPr marL="44055" marR="440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501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b="1" dirty="0">
                          <a:solidFill>
                            <a:srgbClr val="FF3399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Wriggle and Crawl </a:t>
                      </a: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– Science focus</a:t>
                      </a:r>
                      <a:endParaRPr lang="en-US" sz="11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Food chains and Life cycles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b="1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Trip – </a:t>
                      </a:r>
                      <a:r>
                        <a:rPr lang="en-GB" sz="1100" b="1" u="sng" dirty="0" err="1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Hartshill</a:t>
                      </a:r>
                      <a:r>
                        <a:rPr lang="en-GB" sz="1100" b="1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 Hayes</a:t>
                      </a:r>
                      <a:endParaRPr lang="en-US" sz="1100" b="1" u="sng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100" b="1" dirty="0">
                          <a:solidFill>
                            <a:srgbClr val="FF3399"/>
                          </a:solidFill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Beside the Seaside </a:t>
                      </a:r>
                      <a:r>
                        <a:rPr lang="en-GB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– History, Geography and Science focus</a:t>
                      </a:r>
                      <a:endParaRPr lang="en-US" sz="1100" dirty="0">
                        <a:effectLst/>
                        <a:latin typeface="Twinkl Cursive Looped" panose="02000000000000000000" pitchFamily="2" charset="0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Human and Physical features of the seaside including comparison to </a:t>
                      </a:r>
                      <a:r>
                        <a:rPr lang="en-US" sz="1100" dirty="0" err="1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Bedworth</a:t>
                      </a:r>
                      <a:r>
                        <a:rPr lang="en-US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Changes over time to the seaside and why people visit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  <a:latin typeface="Twinkl Cursive Looped" panose="02000000000000000000" pitchFamily="2" charset="0"/>
                          <a:ea typeface="Calibri"/>
                          <a:cs typeface="Times New Roman"/>
                        </a:rPr>
                        <a:t>Materials – choosing them for a purpose (creating a boat)</a:t>
                      </a:r>
                    </a:p>
                  </a:txBody>
                  <a:tcPr marL="114300" marR="114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8965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3">
            <a:extLst>
              <a:ext uri="{FF2B5EF4-FFF2-40B4-BE49-F238E27FC236}">
                <a16:creationId xmlns:a16="http://schemas.microsoft.com/office/drawing/2014/main" id="{454D063B-8B0F-42D3-A5B1-51E758FCD9C1}"/>
              </a:ext>
            </a:extLst>
          </p:cNvPr>
          <p:cNvGrpSpPr>
            <a:grpSpLocks/>
          </p:cNvGrpSpPr>
          <p:nvPr/>
        </p:nvGrpSpPr>
        <p:grpSpPr bwMode="auto">
          <a:xfrm>
            <a:off x="0" y="-23327"/>
            <a:ext cx="9144000" cy="6858000"/>
            <a:chOff x="3059832" y="14270"/>
            <a:chExt cx="9144000" cy="6858000"/>
          </a:xfrm>
        </p:grpSpPr>
        <p:pic>
          <p:nvPicPr>
            <p:cNvPr id="6" name="Picture 1">
              <a:extLst>
                <a:ext uri="{FF2B5EF4-FFF2-40B4-BE49-F238E27FC236}">
                  <a16:creationId xmlns:a16="http://schemas.microsoft.com/office/drawing/2014/main" id="{0154CC0E-FFA3-4AC1-B5E7-57675F510C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1427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F69B91E-FD0F-4BEA-9683-7EF117F961BB}"/>
                </a:ext>
              </a:extLst>
            </p:cNvPr>
            <p:cNvSpPr/>
            <p:nvPr/>
          </p:nvSpPr>
          <p:spPr>
            <a:xfrm>
              <a:off x="3386063" y="329405"/>
              <a:ext cx="8491538" cy="619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9202"/>
            <a:ext cx="8229600" cy="964285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SATs Tests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528" y="1386056"/>
            <a:ext cx="856895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2">
              <a:defRPr/>
            </a:pP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We no longer complete SATs formally as this is now an option</a:t>
            </a:r>
          </a:p>
          <a:p>
            <a:pPr marL="182562">
              <a:defRPr/>
            </a:pP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 for schools. The tests are used as our end of year data and </a:t>
            </a:r>
          </a:p>
          <a:p>
            <a:pPr marL="182562">
              <a:defRPr/>
            </a:pP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will be completed in June/July as further evidence to make a</a:t>
            </a:r>
          </a:p>
          <a:p>
            <a:pPr marL="182562">
              <a:defRPr/>
            </a:pP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 final teacher judgement (working towards, expected level, </a:t>
            </a:r>
          </a:p>
          <a:p>
            <a:pPr marL="182562">
              <a:defRPr/>
            </a:pP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greater depth).</a:t>
            </a:r>
          </a:p>
          <a:p>
            <a:pPr marL="182562"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182562"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182562">
              <a:defRPr/>
            </a:pPr>
            <a:r>
              <a:rPr lang="en-GB" dirty="0">
                <a:solidFill>
                  <a:srgbClr val="D60093"/>
                </a:solidFill>
                <a:latin typeface="Twinkl Cursive Looped" panose="02000000000000000000" pitchFamily="2" charset="0"/>
              </a:rPr>
              <a:t>At the end of Year 2, children will take assessments in:</a:t>
            </a:r>
          </a:p>
          <a:p>
            <a:pPr marL="182562"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466725" indent="-195263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D60093"/>
                </a:solidFill>
                <a:latin typeface="Twinkl Cursive Looped" panose="02000000000000000000" pitchFamily="2" charset="0"/>
              </a:rPr>
              <a:t>Reading (2 comprehension papers)</a:t>
            </a:r>
          </a:p>
          <a:p>
            <a:pPr marL="466725" indent="-195263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466725" indent="-195263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D60093"/>
                </a:solidFill>
                <a:latin typeface="Twinkl Cursive Looped" panose="02000000000000000000" pitchFamily="2" charset="0"/>
              </a:rPr>
              <a:t>Maths (2 papers; arithmetic and reasoning)</a:t>
            </a:r>
          </a:p>
          <a:p>
            <a:pPr marL="271462"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466725" indent="-195263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D60093"/>
                </a:solidFill>
                <a:latin typeface="Twinkl Cursive Looped" panose="02000000000000000000" pitchFamily="2" charset="0"/>
              </a:rPr>
              <a:t>English grammar, punctuation and spelling </a:t>
            </a:r>
          </a:p>
          <a:p>
            <a:pPr marL="271462"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466725" indent="-195263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D60093"/>
                </a:solidFill>
                <a:latin typeface="Twinkl Cursive Looped" panose="02000000000000000000" pitchFamily="2" charset="0"/>
              </a:rPr>
              <a:t>Writing is assessed throughout the year from the work in their books combined with the GPS score. </a:t>
            </a: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Twinkl Cursive Looped" panose="02000000000000000000" pitchFamily="2" charset="0"/>
            </a:endParaRPr>
          </a:p>
          <a:p>
            <a:pPr marL="182562">
              <a:defRPr/>
            </a:pPr>
            <a:endParaRPr lang="en-GB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028" name="Picture 4" descr="Image result for dont panic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4" t="11045" r="5053" b="14388"/>
          <a:stretch/>
        </p:blipFill>
        <p:spPr bwMode="auto">
          <a:xfrm>
            <a:off x="6902191" y="269202"/>
            <a:ext cx="2241809" cy="197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2639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3">
            <a:extLst>
              <a:ext uri="{FF2B5EF4-FFF2-40B4-BE49-F238E27FC236}">
                <a16:creationId xmlns:a16="http://schemas.microsoft.com/office/drawing/2014/main" id="{A1678DB3-4ECD-4EE3-8BA0-D2C2FEE5D51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135" name="Picture 1">
              <a:extLst>
                <a:ext uri="{FF2B5EF4-FFF2-40B4-BE49-F238E27FC236}">
                  <a16:creationId xmlns:a16="http://schemas.microsoft.com/office/drawing/2014/main" id="{B24948B3-42F7-4FB9-82EF-91DB373B8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30FD63F-0F94-459C-943E-BAA642A8C4BD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5123" name="Title 1">
            <a:extLst>
              <a:ext uri="{FF2B5EF4-FFF2-40B4-BE49-F238E27FC236}">
                <a16:creationId xmlns:a16="http://schemas.microsoft.com/office/drawing/2014/main" id="{316A43AE-CE1D-4DEC-83DD-8A048E1E7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50825"/>
            <a:ext cx="7886700" cy="1325563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en-GB" altLang="en-US" b="1">
                <a:solidFill>
                  <a:srgbClr val="6600CC"/>
                </a:solidFill>
                <a:latin typeface="Twinkl Cursive Looped" panose="02000000000000000000" pitchFamily="2" charset="0"/>
              </a:rPr>
              <a:t>How do children learn to read at The Canons?</a:t>
            </a:r>
          </a:p>
        </p:txBody>
      </p:sp>
      <p:sp>
        <p:nvSpPr>
          <p:cNvPr id="5124" name="TextBox 3">
            <a:extLst>
              <a:ext uri="{FF2B5EF4-FFF2-40B4-BE49-F238E27FC236}">
                <a16:creationId xmlns:a16="http://schemas.microsoft.com/office/drawing/2014/main" id="{35055DB8-ACFF-45F3-A18E-CF5E1A06A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075" y="4879975"/>
            <a:ext cx="13779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Phonics sounds and red words</a:t>
            </a:r>
          </a:p>
        </p:txBody>
      </p:sp>
      <p:pic>
        <p:nvPicPr>
          <p:cNvPr id="5125" name="Picture 6" descr="Read Write Inc - High View Primary Learning Centre">
            <a:extLst>
              <a:ext uri="{FF2B5EF4-FFF2-40B4-BE49-F238E27FC236}">
                <a16:creationId xmlns:a16="http://schemas.microsoft.com/office/drawing/2014/main" id="{DDD9E76E-7DED-4191-A2BC-BDF8CF092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789113"/>
            <a:ext cx="2901950" cy="210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extLst>
              <a:ext uri="{FF2B5EF4-FFF2-40B4-BE49-F238E27FC236}">
                <a16:creationId xmlns:a16="http://schemas.microsoft.com/office/drawing/2014/main" id="{36BD96EF-3E0E-481F-89F1-CD9EA6F95B1D}"/>
              </a:ext>
            </a:extLst>
          </p:cNvPr>
          <p:cNvSpPr/>
          <p:nvPr/>
        </p:nvSpPr>
        <p:spPr>
          <a:xfrm>
            <a:off x="2513013" y="4127500"/>
            <a:ext cx="809625" cy="5365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Twinkl Cursive Looped" panose="02000000000000000000" pitchFamily="2" charset="0"/>
            </a:endParaRPr>
          </a:p>
        </p:txBody>
      </p:sp>
      <p:pic>
        <p:nvPicPr>
          <p:cNvPr id="5127" name="Picture 8" descr="Read Write Inc">
            <a:extLst>
              <a:ext uri="{FF2B5EF4-FFF2-40B4-BE49-F238E27FC236}">
                <a16:creationId xmlns:a16="http://schemas.microsoft.com/office/drawing/2014/main" id="{7077A4E5-5416-4EDD-9DFE-9CD890884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8" y="3941763"/>
            <a:ext cx="1330325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10" descr="Read Write Inc.: Green Word Cards (READ WRITE INC PHONICS): Amazon.co.uk:  Munton, Gill: 9780198460411: Books">
            <a:extLst>
              <a:ext uri="{FF2B5EF4-FFF2-40B4-BE49-F238E27FC236}">
                <a16:creationId xmlns:a16="http://schemas.microsoft.com/office/drawing/2014/main" id="{1D970F4D-240E-46DA-BF63-F180498C5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2101850"/>
            <a:ext cx="1673225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10">
            <a:extLst>
              <a:ext uri="{FF2B5EF4-FFF2-40B4-BE49-F238E27FC236}">
                <a16:creationId xmlns:a16="http://schemas.microsoft.com/office/drawing/2014/main" id="{AB7BD492-F1F2-4EF0-B2F9-B83397A4C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0600" y="4864100"/>
            <a:ext cx="20828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Blending the sounds to make green words and alien words</a:t>
            </a:r>
          </a:p>
        </p:txBody>
      </p:sp>
      <p:pic>
        <p:nvPicPr>
          <p:cNvPr id="5130" name="Picture 12" descr="Y1 Phonics Screening Practise: New words | Teaching Resources">
            <a:extLst>
              <a:ext uri="{FF2B5EF4-FFF2-40B4-BE49-F238E27FC236}">
                <a16:creationId xmlns:a16="http://schemas.microsoft.com/office/drawing/2014/main" id="{8109B30D-98E1-413C-A27D-7E1A2EAE1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325" y="3387725"/>
            <a:ext cx="979488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ight Arrow 12">
            <a:extLst>
              <a:ext uri="{FF2B5EF4-FFF2-40B4-BE49-F238E27FC236}">
                <a16:creationId xmlns:a16="http://schemas.microsoft.com/office/drawing/2014/main" id="{8A44F5B4-72B2-4B1B-AE0A-78747D66A26E}"/>
              </a:ext>
            </a:extLst>
          </p:cNvPr>
          <p:cNvSpPr/>
          <p:nvPr/>
        </p:nvSpPr>
        <p:spPr>
          <a:xfrm>
            <a:off x="5715000" y="4141788"/>
            <a:ext cx="811213" cy="5365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Twinkl Cursive Looped" panose="02000000000000000000" pitchFamily="2" charset="0"/>
            </a:endParaRPr>
          </a:p>
        </p:txBody>
      </p:sp>
      <p:sp>
        <p:nvSpPr>
          <p:cNvPr id="5132" name="TextBox 13">
            <a:extLst>
              <a:ext uri="{FF2B5EF4-FFF2-40B4-BE49-F238E27FC236}">
                <a16:creationId xmlns:a16="http://schemas.microsoft.com/office/drawing/2014/main" id="{C6FF6D9C-F536-4681-9D5F-E1BBBA7B2F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7813" y="4764088"/>
            <a:ext cx="208121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Reading texts fluently and understanding what they are reading</a:t>
            </a:r>
          </a:p>
        </p:txBody>
      </p:sp>
      <p:pic>
        <p:nvPicPr>
          <p:cNvPr id="5133" name="Picture 14">
            <a:extLst>
              <a:ext uri="{FF2B5EF4-FFF2-40B4-BE49-F238E27FC236}">
                <a16:creationId xmlns:a16="http://schemas.microsoft.com/office/drawing/2014/main" id="{BE592A36-1BAA-4167-B340-25556231827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1854200"/>
            <a:ext cx="2322512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14" descr="Illustration of Kids Raising their Hands Asking Questions with Question  Marks Above Stock Photo - Alamy">
            <a:extLst>
              <a:ext uri="{FF2B5EF4-FFF2-40B4-BE49-F238E27FC236}">
                <a16:creationId xmlns:a16="http://schemas.microsoft.com/office/drawing/2014/main" id="{75E1BEA1-4CD3-4880-8F14-D3C1D3353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40"/>
          <a:stretch>
            <a:fillRect/>
          </a:stretch>
        </p:blipFill>
        <p:spPr bwMode="auto">
          <a:xfrm>
            <a:off x="6935788" y="3494088"/>
            <a:ext cx="1503362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3">
            <a:extLst>
              <a:ext uri="{FF2B5EF4-FFF2-40B4-BE49-F238E27FC236}">
                <a16:creationId xmlns:a16="http://schemas.microsoft.com/office/drawing/2014/main" id="{AF90A496-BE8F-4905-AE64-A15E910AA265}"/>
              </a:ext>
            </a:extLst>
          </p:cNvPr>
          <p:cNvGrpSpPr>
            <a:grpSpLocks/>
          </p:cNvGrpSpPr>
          <p:nvPr/>
        </p:nvGrpSpPr>
        <p:grpSpPr bwMode="auto">
          <a:xfrm>
            <a:off x="0" y="-23327"/>
            <a:ext cx="9144000" cy="6858000"/>
            <a:chOff x="3059832" y="14270"/>
            <a:chExt cx="9144000" cy="6858000"/>
          </a:xfrm>
        </p:grpSpPr>
        <p:pic>
          <p:nvPicPr>
            <p:cNvPr id="7" name="Picture 1">
              <a:extLst>
                <a:ext uri="{FF2B5EF4-FFF2-40B4-BE49-F238E27FC236}">
                  <a16:creationId xmlns:a16="http://schemas.microsoft.com/office/drawing/2014/main" id="{CECA9599-CE87-4068-9B29-05DCCBA09B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1427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8E3291D-6B92-4387-9378-342BB2340160}"/>
                </a:ext>
              </a:extLst>
            </p:cNvPr>
            <p:cNvSpPr/>
            <p:nvPr/>
          </p:nvSpPr>
          <p:spPr>
            <a:xfrm>
              <a:off x="3386063" y="329405"/>
              <a:ext cx="8491538" cy="619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1088"/>
            <a:ext cx="7772400" cy="1181993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Reading in Year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6231" y="1542689"/>
            <a:ext cx="8496944" cy="5472608"/>
          </a:xfrm>
        </p:spPr>
        <p:txBody>
          <a:bodyPr>
            <a:normAutofit/>
          </a:bodyPr>
          <a:lstStyle/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rgbClr val="D60093"/>
                </a:solidFill>
                <a:latin typeface="Twinkl Cursive Looped" panose="02000000000000000000" pitchFamily="2" charset="0"/>
              </a:rPr>
              <a:t>Children need to be fluent readers (90 words a minute at the level they are reading). </a:t>
            </a:r>
          </a:p>
          <a:p>
            <a:pPr algn="l"/>
            <a:endParaRPr lang="en-GB" sz="1200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rgbClr val="D60093"/>
                </a:solidFill>
                <a:latin typeface="Twinkl Cursive Looped" panose="02000000000000000000" pitchFamily="2" charset="0"/>
              </a:rPr>
              <a:t>Understand what they are reading and answer questions about the text.</a:t>
            </a:r>
          </a:p>
          <a:p>
            <a:pPr algn="l"/>
            <a:endParaRPr lang="en-GB" sz="1200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rgbClr val="D60093"/>
                </a:solidFill>
                <a:latin typeface="Twinkl Cursive Looped" panose="02000000000000000000" pitchFamily="2" charset="0"/>
              </a:rPr>
              <a:t>Read different types of texts.</a:t>
            </a:r>
          </a:p>
          <a:p>
            <a:pPr algn="l"/>
            <a:endParaRPr lang="en-GB" sz="1200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rgbClr val="D60093"/>
                </a:solidFill>
                <a:latin typeface="Twinkl Cursive Looped" panose="02000000000000000000" pitchFamily="2" charset="0"/>
              </a:rPr>
              <a:t>Read with an adult as often as possible (3 times a week to earn a raffle ticket).</a:t>
            </a:r>
          </a:p>
          <a:p>
            <a:pPr algn="l"/>
            <a:endParaRPr lang="en-GB" sz="1200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rgbClr val="D60093"/>
                </a:solidFill>
                <a:latin typeface="Twinkl Cursive Looped" panose="02000000000000000000" pitchFamily="2" charset="0"/>
              </a:rPr>
              <a:t>Move up on book bands when they have shown they can read fluently, show they understand what they read and have completed a Bug Club Assessment in school. 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en-GB" sz="2400" dirty="0">
              <a:latin typeface="Twinkl Cursive Looped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en-GB" sz="2400" dirty="0">
              <a:latin typeface="Twinkl Cursive Looped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en-GB" sz="2400" dirty="0">
              <a:latin typeface="Twinkl Cursive Looped" panose="02000000000000000000" pitchFamily="2" charset="0"/>
            </a:endParaRPr>
          </a:p>
        </p:txBody>
      </p:sp>
      <p:pic>
        <p:nvPicPr>
          <p:cNvPr id="4098" name="Picture 2" descr="Image result for i love rea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16632"/>
            <a:ext cx="1512168" cy="126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Relat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96" y="291808"/>
            <a:ext cx="1656184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8367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7">
            <a:extLst>
              <a:ext uri="{FF2B5EF4-FFF2-40B4-BE49-F238E27FC236}">
                <a16:creationId xmlns:a16="http://schemas.microsoft.com/office/drawing/2014/main" id="{4FCD6A2A-322B-41B9-AF12-0976F2A357B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174" name="Picture 1">
              <a:extLst>
                <a:ext uri="{FF2B5EF4-FFF2-40B4-BE49-F238E27FC236}">
                  <a16:creationId xmlns:a16="http://schemas.microsoft.com/office/drawing/2014/main" id="{E5D52063-FBA0-41E5-B910-07FD50A881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F9AC14F-21DA-4BFE-988B-FB1E01A4E118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7171" name="Title 1">
            <a:extLst>
              <a:ext uri="{FF2B5EF4-FFF2-40B4-BE49-F238E27FC236}">
                <a16:creationId xmlns:a16="http://schemas.microsoft.com/office/drawing/2014/main" id="{2010F911-A2C0-42D8-98C3-EC3CC7426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025" y="842963"/>
            <a:ext cx="7886700" cy="1325562"/>
          </a:xfrm>
        </p:spPr>
        <p:txBody>
          <a:bodyPr>
            <a:normAutofit fontScale="90000"/>
          </a:bodyPr>
          <a:lstStyle/>
          <a:p>
            <a:pPr algn="ctr"/>
            <a:br>
              <a:rPr lang="en-GB" altLang="en-US" b="1">
                <a:latin typeface="Twinkl Cursive Looped" panose="02000000000000000000" pitchFamily="2" charset="0"/>
              </a:rPr>
            </a:br>
            <a:r>
              <a:rPr lang="en-GB" altLang="en-US" b="1">
                <a:latin typeface="Twinkl Cursive Looped" panose="02000000000000000000" pitchFamily="2" charset="0"/>
              </a:rPr>
              <a:t>The rope reading model</a:t>
            </a:r>
            <a:br>
              <a:rPr lang="en-GB" altLang="en-US" b="1">
                <a:latin typeface="Twinkl Cursive Looped" panose="02000000000000000000" pitchFamily="2" charset="0"/>
              </a:rPr>
            </a:br>
            <a:endParaRPr lang="en-GB" altLang="en-US">
              <a:latin typeface="Twinkl Cursive Looped" panose="02000000000000000000" pitchFamily="2" charset="0"/>
            </a:endParaRPr>
          </a:p>
        </p:txBody>
      </p:sp>
      <p:pic>
        <p:nvPicPr>
          <p:cNvPr id="7172" name="Content Placeholder 3">
            <a:extLst>
              <a:ext uri="{FF2B5EF4-FFF2-40B4-BE49-F238E27FC236}">
                <a16:creationId xmlns:a16="http://schemas.microsoft.com/office/drawing/2014/main" id="{C83AC34D-F0E0-4D28-BE6D-2B1DC9E360D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2" t="16568" r="-2200" b="-677"/>
          <a:stretch>
            <a:fillRect/>
          </a:stretch>
        </p:blipFill>
        <p:spPr>
          <a:xfrm>
            <a:off x="1450975" y="2014538"/>
            <a:ext cx="6400800" cy="4386262"/>
          </a:xfrm>
        </p:spPr>
      </p:pic>
      <p:sp>
        <p:nvSpPr>
          <p:cNvPr id="7173" name="Title 1">
            <a:extLst>
              <a:ext uri="{FF2B5EF4-FFF2-40B4-BE49-F238E27FC236}">
                <a16:creationId xmlns:a16="http://schemas.microsoft.com/office/drawing/2014/main" id="{60F901F4-4869-436F-8F8F-CF27B5AE4440}"/>
              </a:ext>
            </a:extLst>
          </p:cNvPr>
          <p:cNvSpPr txBox="1">
            <a:spLocks/>
          </p:cNvSpPr>
          <p:nvPr/>
        </p:nvSpPr>
        <p:spPr bwMode="auto">
          <a:xfrm>
            <a:off x="579438" y="0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br>
              <a:rPr lang="en-GB" altLang="en-US" sz="4400" b="1">
                <a:solidFill>
                  <a:schemeClr val="bg1"/>
                </a:solidFill>
                <a:latin typeface="Twinkl Cursive Looped" panose="02000000000000000000" pitchFamily="2" charset="0"/>
              </a:rPr>
            </a:br>
            <a:r>
              <a:rPr lang="en-GB" altLang="en-US" sz="4400">
                <a:solidFill>
                  <a:schemeClr val="accent2"/>
                </a:solidFill>
                <a:latin typeface="Twinkl Cursive Looped" panose="02000000000000000000" pitchFamily="2" charset="0"/>
              </a:rPr>
              <a:t>A good reader looks like this:</a:t>
            </a:r>
            <a:br>
              <a:rPr lang="en-GB" altLang="en-US" sz="4400">
                <a:solidFill>
                  <a:schemeClr val="accent2"/>
                </a:solidFill>
                <a:latin typeface="Twinkl Cursive Looped" panose="02000000000000000000" pitchFamily="2" charset="0"/>
              </a:rPr>
            </a:br>
            <a:endParaRPr lang="en-GB" altLang="en-US" sz="4400">
              <a:solidFill>
                <a:schemeClr val="accent2"/>
              </a:solidFill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4">
            <a:extLst>
              <a:ext uri="{FF2B5EF4-FFF2-40B4-BE49-F238E27FC236}">
                <a16:creationId xmlns:a16="http://schemas.microsoft.com/office/drawing/2014/main" id="{4D88A3FA-D500-4AFA-A221-E54C29FC9778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8445" name="Picture 1">
              <a:extLst>
                <a:ext uri="{FF2B5EF4-FFF2-40B4-BE49-F238E27FC236}">
                  <a16:creationId xmlns:a16="http://schemas.microsoft.com/office/drawing/2014/main" id="{FED3B598-8F63-48EE-BE05-228B6CD01C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FF2417E-39EB-48F9-A14E-ED72A655F544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18435" name="Picture 2" descr="Image result for book bands and age related expectations">
            <a:extLst>
              <a:ext uri="{FF2B5EF4-FFF2-40B4-BE49-F238E27FC236}">
                <a16:creationId xmlns:a16="http://schemas.microsoft.com/office/drawing/2014/main" id="{755E6633-8D58-4984-9BDA-35D9807A03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41" t="21066" r="38017" b="35414"/>
          <a:stretch/>
        </p:blipFill>
        <p:spPr bwMode="auto">
          <a:xfrm>
            <a:off x="579984" y="2168624"/>
            <a:ext cx="2808287" cy="252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Rectangle 3">
            <a:extLst>
              <a:ext uri="{FF2B5EF4-FFF2-40B4-BE49-F238E27FC236}">
                <a16:creationId xmlns:a16="http://schemas.microsoft.com/office/drawing/2014/main" id="{C6635D01-979B-4A92-8569-F0B321E9F8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0125" y="296863"/>
            <a:ext cx="467995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Book Bands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FFFF00"/>
                </a:solidFill>
                <a:latin typeface="Twinkl Cursive Looped" panose="02000000000000000000" pitchFamily="2" charset="0"/>
                <a:hlinkClick r:id="rId5"/>
              </a:rPr>
              <a:t>https://www.activelearnprimary.co.uk/login?c=0</a:t>
            </a:r>
            <a:endParaRPr lang="en-GB" altLang="en-US" sz="16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5400" dirty="0">
              <a:solidFill>
                <a:srgbClr val="FFFF00"/>
              </a:solidFill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D07AE7A-2EF2-4CF4-869A-51C2C593C0EE}"/>
              </a:ext>
            </a:extLst>
          </p:cNvPr>
          <p:cNvCxnSpPr/>
          <p:nvPr/>
        </p:nvCxnSpPr>
        <p:spPr>
          <a:xfrm flipH="1">
            <a:off x="3482975" y="2459038"/>
            <a:ext cx="1358900" cy="0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B5675755-5A2F-43CD-9DC2-126280F1B17A}"/>
              </a:ext>
            </a:extLst>
          </p:cNvPr>
          <p:cNvCxnSpPr>
            <a:cxnSpLocks/>
          </p:cNvCxnSpPr>
          <p:nvPr/>
        </p:nvCxnSpPr>
        <p:spPr>
          <a:xfrm flipH="1">
            <a:off x="3442823" y="4519076"/>
            <a:ext cx="1155700" cy="1588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E177793-ACD6-4868-8909-21103A23544D}"/>
              </a:ext>
            </a:extLst>
          </p:cNvPr>
          <p:cNvCxnSpPr>
            <a:cxnSpLocks/>
          </p:cNvCxnSpPr>
          <p:nvPr/>
        </p:nvCxnSpPr>
        <p:spPr>
          <a:xfrm flipH="1">
            <a:off x="3492305" y="3457575"/>
            <a:ext cx="1155700" cy="0"/>
          </a:xfrm>
          <a:prstGeom prst="straightConnector1">
            <a:avLst/>
          </a:prstGeom>
          <a:ln w="57150">
            <a:solidFill>
              <a:srgbClr val="E2AC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41" name="Picture 2" descr="\\file\l.ward$\My Pictures\bug_club.jpg">
            <a:extLst>
              <a:ext uri="{FF2B5EF4-FFF2-40B4-BE49-F238E27FC236}">
                <a16:creationId xmlns:a16="http://schemas.microsoft.com/office/drawing/2014/main" id="{F3CE5E42-83E7-4F9E-BF17-FA68EEF93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444500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Rectangle 19">
            <a:extLst>
              <a:ext uri="{FF2B5EF4-FFF2-40B4-BE49-F238E27FC236}">
                <a16:creationId xmlns:a16="http://schemas.microsoft.com/office/drawing/2014/main" id="{97006E62-E675-4487-A2E1-62855B7DB7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005" y="3016250"/>
            <a:ext cx="3735387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dirty="0">
                <a:solidFill>
                  <a:srgbClr val="E2AC00"/>
                </a:solidFill>
                <a:latin typeface="Twinkl Cursive Looped" panose="02000000000000000000" pitchFamily="2" charset="0"/>
              </a:rPr>
              <a:t>End of Year 2</a:t>
            </a:r>
          </a:p>
        </p:txBody>
      </p:sp>
      <p:sp>
        <p:nvSpPr>
          <p:cNvPr id="18443" name="Rectangle 20">
            <a:extLst>
              <a:ext uri="{FF2B5EF4-FFF2-40B4-BE49-F238E27FC236}">
                <a16:creationId xmlns:a16="http://schemas.microsoft.com/office/drawing/2014/main" id="{B70B9F58-1EEF-490A-BE6B-EC10C8F60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005" y="4046951"/>
            <a:ext cx="373538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Start of Year 2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>
            <a:extLst>
              <a:ext uri="{FF2B5EF4-FFF2-40B4-BE49-F238E27FC236}">
                <a16:creationId xmlns:a16="http://schemas.microsoft.com/office/drawing/2014/main" id="{D4D79A1A-71CD-450A-A00F-B09127317FE4}"/>
              </a:ext>
            </a:extLst>
          </p:cNvPr>
          <p:cNvGrpSpPr>
            <a:grpSpLocks/>
          </p:cNvGrpSpPr>
          <p:nvPr/>
        </p:nvGrpSpPr>
        <p:grpSpPr bwMode="auto">
          <a:xfrm>
            <a:off x="-6042" y="0"/>
            <a:ext cx="9144000" cy="6858000"/>
            <a:chOff x="0" y="0"/>
            <a:chExt cx="9144000" cy="6858000"/>
          </a:xfrm>
        </p:grpSpPr>
        <p:pic>
          <p:nvPicPr>
            <p:cNvPr id="7" name="Picture 1">
              <a:extLst>
                <a:ext uri="{FF2B5EF4-FFF2-40B4-BE49-F238E27FC236}">
                  <a16:creationId xmlns:a16="http://schemas.microsoft.com/office/drawing/2014/main" id="{FF6E9E7F-2718-42A6-95DA-773A092B9D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18826FF-BB49-49F4-9B30-34364CC4C600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2302" y="424368"/>
            <a:ext cx="7772400" cy="1107554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Writing in Year 2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500213" y="1909171"/>
            <a:ext cx="8496944" cy="5472608"/>
          </a:xfrm>
        </p:spPr>
        <p:txBody>
          <a:bodyPr>
            <a:normAutofit/>
          </a:bodyPr>
          <a:lstStyle/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Use pre-cursive/cursive writing.</a:t>
            </a:r>
          </a:p>
          <a:p>
            <a:pPr algn="l"/>
            <a:endParaRPr lang="en-GB" sz="12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We are working on stamina and pace. At this time of the year we would expect children to produce at least 2/3 of an A4 page of quality writing. By the end of the year it should be a full page.</a:t>
            </a:r>
          </a:p>
          <a:p>
            <a:pPr algn="l"/>
            <a:endParaRPr lang="en-GB" sz="12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Spelling is really important! They need to be spelling words correctly not just using phonics. Year 1 and 2 common exception words should be spelt correctly. (See lists)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en-GB" sz="2800" dirty="0">
              <a:latin typeface="Twinkl Cursive Looped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en-GB" sz="2800" dirty="0">
              <a:latin typeface="Twinkl Cursive Looped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en-GB" sz="2800" dirty="0">
              <a:latin typeface="Twinkl Cursive Looped" panose="02000000000000000000" pitchFamily="2" charset="0"/>
            </a:endParaRPr>
          </a:p>
        </p:txBody>
      </p:sp>
      <p:pic>
        <p:nvPicPr>
          <p:cNvPr id="5122" name="Picture 2" descr="Image result for i love writ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99404"/>
            <a:ext cx="1656184" cy="147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i love writ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457" y="365125"/>
            <a:ext cx="1547495" cy="147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8120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4">
            <a:extLst>
              <a:ext uri="{FF2B5EF4-FFF2-40B4-BE49-F238E27FC236}">
                <a16:creationId xmlns:a16="http://schemas.microsoft.com/office/drawing/2014/main" id="{97BAD7C9-61A0-4320-A3E4-03211346784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7413" name="Picture 1">
              <a:extLst>
                <a:ext uri="{FF2B5EF4-FFF2-40B4-BE49-F238E27FC236}">
                  <a16:creationId xmlns:a16="http://schemas.microsoft.com/office/drawing/2014/main" id="{B40BDF28-7F34-47A2-96A0-F7608E62E1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DBC4BDF-27DC-4E31-84CA-E21D1F761FD9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17411" name="TextBox 1">
            <a:extLst>
              <a:ext uri="{FF2B5EF4-FFF2-40B4-BE49-F238E27FC236}">
                <a16:creationId xmlns:a16="http://schemas.microsoft.com/office/drawing/2014/main" id="{0C5E5149-062E-4354-9365-12065E260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163" y="344488"/>
            <a:ext cx="83216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7030A0"/>
                </a:solidFill>
                <a:latin typeface="Twinkl Cursive Looped" panose="02000000000000000000" pitchFamily="2" charset="0"/>
              </a:rPr>
              <a:t>This is how we will be teaching pre-cursive…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Twinkl Cursive Looped" panose="02000000000000000000" pitchFamily="2" charset="0"/>
              <a:hlinkClick r:id="rId4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latin typeface="Twinkl Cursive Looped" panose="02000000000000000000" pitchFamily="2" charset="0"/>
                <a:hlinkClick r:id="rId5"/>
              </a:rPr>
              <a:t>https://teachhandwriting.co.uk/continuous-cursive-beginners-choice-3.html</a:t>
            </a:r>
            <a:r>
              <a:rPr lang="en-GB" altLang="en-US" sz="1800">
                <a:latin typeface="Twinkl Cursive Looped" panose="02000000000000000000" pitchFamily="2" charset="0"/>
              </a:rPr>
              <a:t> </a:t>
            </a:r>
          </a:p>
        </p:txBody>
      </p:sp>
      <p:pic>
        <p:nvPicPr>
          <p:cNvPr id="17412" name="Picture 5">
            <a:extLst>
              <a:ext uri="{FF2B5EF4-FFF2-40B4-BE49-F238E27FC236}">
                <a16:creationId xmlns:a16="http://schemas.microsoft.com/office/drawing/2014/main" id="{D0CE71B6-562B-4CB3-BE4D-CEFCC8EA8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1514475"/>
            <a:ext cx="8001000" cy="483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7EFD2749-17F3-4AB4-B1C8-8A0E55CCA15F}"/>
              </a:ext>
            </a:extLst>
          </p:cNvPr>
          <p:cNvGrpSpPr>
            <a:grpSpLocks/>
          </p:cNvGrpSpPr>
          <p:nvPr/>
        </p:nvGrpSpPr>
        <p:grpSpPr bwMode="auto">
          <a:xfrm>
            <a:off x="-6042" y="0"/>
            <a:ext cx="9144000" cy="6858000"/>
            <a:chOff x="0" y="0"/>
            <a:chExt cx="9144000" cy="6858000"/>
          </a:xfrm>
        </p:grpSpPr>
        <p:pic>
          <p:nvPicPr>
            <p:cNvPr id="5" name="Picture 1">
              <a:extLst>
                <a:ext uri="{FF2B5EF4-FFF2-40B4-BE49-F238E27FC236}">
                  <a16:creationId xmlns:a16="http://schemas.microsoft.com/office/drawing/2014/main" id="{8E4BCD73-2AF5-4675-953C-8EBED65446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CD0B04F-22D1-432C-8C83-3E381B48732F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2052" name="Picture 4" descr="Image result for common exception words year 1 and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4" t="3666" r="16551" b="4413"/>
          <a:stretch/>
        </p:blipFill>
        <p:spPr bwMode="auto">
          <a:xfrm>
            <a:off x="449185" y="565818"/>
            <a:ext cx="8298634" cy="5726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594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>
            <a:extLst>
              <a:ext uri="{FF2B5EF4-FFF2-40B4-BE49-F238E27FC236}">
                <a16:creationId xmlns:a16="http://schemas.microsoft.com/office/drawing/2014/main" id="{D671C7AD-BAF9-4C45-91B1-D4A8A80C5845}"/>
              </a:ext>
            </a:extLst>
          </p:cNvPr>
          <p:cNvGrpSpPr>
            <a:grpSpLocks/>
          </p:cNvGrpSpPr>
          <p:nvPr/>
        </p:nvGrpSpPr>
        <p:grpSpPr bwMode="auto">
          <a:xfrm>
            <a:off x="-6042" y="0"/>
            <a:ext cx="9144000" cy="6858000"/>
            <a:chOff x="0" y="0"/>
            <a:chExt cx="9144000" cy="6858000"/>
          </a:xfrm>
        </p:grpSpPr>
        <p:pic>
          <p:nvPicPr>
            <p:cNvPr id="7" name="Picture 1">
              <a:extLst>
                <a:ext uri="{FF2B5EF4-FFF2-40B4-BE49-F238E27FC236}">
                  <a16:creationId xmlns:a16="http://schemas.microsoft.com/office/drawing/2014/main" id="{439DB0B6-CD45-48E1-A2A3-25BED998EA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5E6A371-6098-4478-946C-8EA5113E45FE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" name="Rectangle 1"/>
          <p:cNvSpPr/>
          <p:nvPr/>
        </p:nvSpPr>
        <p:spPr>
          <a:xfrm>
            <a:off x="2411760" y="290101"/>
            <a:ext cx="491031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Spelling in Year 2</a:t>
            </a:r>
          </a:p>
        </p:txBody>
      </p:sp>
      <p:sp>
        <p:nvSpPr>
          <p:cNvPr id="4" name="Rectangle 3"/>
          <p:cNvSpPr/>
          <p:nvPr/>
        </p:nvSpPr>
        <p:spPr>
          <a:xfrm>
            <a:off x="494046" y="1642335"/>
            <a:ext cx="8208912" cy="55830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Bef>
                <a:spcPct val="20000"/>
              </a:spcBef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Use Fred Fingers for sounds in words</a:t>
            </a:r>
          </a:p>
          <a:p>
            <a:pPr lvl="0">
              <a:spcBef>
                <a:spcPct val="20000"/>
              </a:spcBef>
            </a:pPr>
            <a:endParaRPr lang="en-GB" sz="12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marL="457200" lvl="0" indent="-457200">
              <a:spcBef>
                <a:spcPct val="20000"/>
              </a:spcBef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Use syllable approach. Give them the sounds then they build the word. Move onto choosing own sounds independently.</a:t>
            </a:r>
          </a:p>
          <a:p>
            <a:pPr marL="1371600" lvl="2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800" u="sng" dirty="0">
                <a:solidFill>
                  <a:srgbClr val="7030A0"/>
                </a:solidFill>
                <a:latin typeface="Twinkl Cursive Looped" panose="02000000000000000000" pitchFamily="2" charset="0"/>
              </a:rPr>
              <a:t>A</a:t>
            </a: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</a:t>
            </a:r>
            <a:r>
              <a:rPr lang="en-GB" sz="2800" u="sng" dirty="0" err="1">
                <a:solidFill>
                  <a:srgbClr val="7030A0"/>
                </a:solidFill>
                <a:latin typeface="Twinkl Cursive Looped" panose="02000000000000000000" pitchFamily="2" charset="0"/>
              </a:rPr>
              <a:t>tten</a:t>
            </a: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</a:t>
            </a:r>
            <a:r>
              <a:rPr lang="en-GB" sz="2800" u="sng" dirty="0" err="1">
                <a:solidFill>
                  <a:srgbClr val="7030A0"/>
                </a:solidFill>
                <a:latin typeface="Twinkl Cursive Looped" panose="02000000000000000000" pitchFamily="2" charset="0"/>
              </a:rPr>
              <a:t>tion</a:t>
            </a:r>
            <a:endParaRPr lang="en-GB" sz="2800" u="sng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marL="1371600" lvl="2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800" u="sng" dirty="0">
                <a:solidFill>
                  <a:srgbClr val="7030A0"/>
                </a:solidFill>
                <a:latin typeface="Twinkl Cursive Looped" panose="02000000000000000000" pitchFamily="2" charset="0"/>
              </a:rPr>
              <a:t>Del</a:t>
            </a: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</a:t>
            </a:r>
            <a:r>
              <a:rPr lang="en-GB" sz="2800" u="sng" dirty="0" err="1">
                <a:solidFill>
                  <a:srgbClr val="7030A0"/>
                </a:solidFill>
                <a:latin typeface="Twinkl Cursive Looped" panose="02000000000000000000" pitchFamily="2" charset="0"/>
              </a:rPr>
              <a:t>i</a:t>
            </a: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</a:t>
            </a:r>
            <a:r>
              <a:rPr lang="en-GB" sz="2800" u="sng" dirty="0" err="1">
                <a:solidFill>
                  <a:srgbClr val="7030A0"/>
                </a:solidFill>
                <a:latin typeface="Twinkl Cursive Looped" panose="02000000000000000000" pitchFamily="2" charset="0"/>
              </a:rPr>
              <a:t>cious</a:t>
            </a:r>
            <a:endParaRPr lang="en-GB" sz="2800" u="sng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marL="457200" lvl="0" indent="-457200">
              <a:spcBef>
                <a:spcPct val="20000"/>
              </a:spcBef>
              <a:buFont typeface="Wingdings" panose="05000000000000000000" pitchFamily="2" charset="2"/>
              <a:buChar char="q"/>
            </a:pPr>
            <a:endParaRPr lang="en-GB" sz="1200" u="sng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marL="457200" lvl="0" indent="-457200">
              <a:spcBef>
                <a:spcPct val="20000"/>
              </a:spcBef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Know how to spell words for the Year 1 and 2 spelling rules (list in pack)</a:t>
            </a:r>
          </a:p>
          <a:p>
            <a:pPr lvl="0">
              <a:spcBef>
                <a:spcPct val="20000"/>
              </a:spcBef>
            </a:pPr>
            <a:endParaRPr lang="en-GB" sz="12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marL="457200" lvl="0" indent="-457200">
              <a:spcBef>
                <a:spcPct val="20000"/>
              </a:spcBef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Use a dictionary!</a:t>
            </a:r>
          </a:p>
          <a:p>
            <a:pPr marL="457200" lvl="0" indent="-457200">
              <a:spcBef>
                <a:spcPct val="20000"/>
              </a:spcBef>
              <a:buFont typeface="Wingdings" panose="05000000000000000000" pitchFamily="2" charset="2"/>
              <a:buChar char="q"/>
            </a:pPr>
            <a:endParaRPr lang="en-GB" sz="28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Image result for fred frog read write i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90" y="365125"/>
            <a:ext cx="1309890" cy="130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diction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9081" y="466153"/>
            <a:ext cx="1315927" cy="130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6415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>
            <a:extLst>
              <a:ext uri="{FF2B5EF4-FFF2-40B4-BE49-F238E27FC236}">
                <a16:creationId xmlns:a16="http://schemas.microsoft.com/office/drawing/2014/main" id="{620B468D-C615-40F8-977B-27FF464CC701}"/>
              </a:ext>
            </a:extLst>
          </p:cNvPr>
          <p:cNvGrpSpPr>
            <a:grpSpLocks/>
          </p:cNvGrpSpPr>
          <p:nvPr/>
        </p:nvGrpSpPr>
        <p:grpSpPr bwMode="auto">
          <a:xfrm>
            <a:off x="-6042" y="0"/>
            <a:ext cx="9144000" cy="6858000"/>
            <a:chOff x="0" y="0"/>
            <a:chExt cx="9144000" cy="6858000"/>
          </a:xfrm>
        </p:grpSpPr>
        <p:pic>
          <p:nvPicPr>
            <p:cNvPr id="7" name="Picture 1">
              <a:extLst>
                <a:ext uri="{FF2B5EF4-FFF2-40B4-BE49-F238E27FC236}">
                  <a16:creationId xmlns:a16="http://schemas.microsoft.com/office/drawing/2014/main" id="{8AE47F52-567E-4ECD-BF84-98BB4526BC0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1B41B63-5317-463F-BAB4-3D278B24585A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0942" y="0"/>
            <a:ext cx="8105922" cy="1412776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Maths in Year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700808"/>
            <a:ext cx="8609978" cy="4098161"/>
          </a:xfrm>
        </p:spPr>
        <p:txBody>
          <a:bodyPr>
            <a:noAutofit/>
          </a:bodyPr>
          <a:lstStyle/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rgbClr val="0066CC"/>
                </a:solidFill>
                <a:latin typeface="Twinkl Cursive Looped" panose="02000000000000000000" pitchFamily="2" charset="0"/>
              </a:rPr>
              <a:t>Number facts are vital and the foundation on which we build.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rgbClr val="0066CC"/>
                </a:solidFill>
                <a:latin typeface="Twinkl Cursive Looped" panose="02000000000000000000" pitchFamily="2" charset="0"/>
              </a:rPr>
              <a:t>We learn mental and written strategies to add, subtract, multiply and divide numbers. 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rgbClr val="0066CC"/>
                </a:solidFill>
                <a:latin typeface="Twinkl Cursive Looped" panose="02000000000000000000" pitchFamily="2" charset="0"/>
              </a:rPr>
              <a:t>Being able to problem solve in all areas of maths is vital.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rgbClr val="0066CC"/>
                </a:solidFill>
                <a:latin typeface="Twinkl Cursive Looped" panose="02000000000000000000" pitchFamily="2" charset="0"/>
              </a:rPr>
              <a:t>We use equipment like tens frames and double sided counters, tens and ones rods, </a:t>
            </a:r>
            <a:r>
              <a:rPr lang="en-GB" sz="2800" dirty="0" err="1">
                <a:solidFill>
                  <a:srgbClr val="0066CC"/>
                </a:solidFill>
                <a:latin typeface="Twinkl Cursive Looped" panose="02000000000000000000" pitchFamily="2" charset="0"/>
              </a:rPr>
              <a:t>numicon</a:t>
            </a:r>
            <a:r>
              <a:rPr lang="en-GB" sz="2800" dirty="0">
                <a:solidFill>
                  <a:srgbClr val="0066CC"/>
                </a:solidFill>
                <a:latin typeface="Twinkl Cursive Looped" panose="02000000000000000000" pitchFamily="2" charset="0"/>
              </a:rPr>
              <a:t>, hundred squares and number lines first, then draw pictures and then write the numbers.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en-GB" sz="700" dirty="0">
              <a:latin typeface="Twinkl Cursive Looped" panose="02000000000000000000" pitchFamily="2" charset="0"/>
            </a:endParaRPr>
          </a:p>
        </p:txBody>
      </p:sp>
      <p:pic>
        <p:nvPicPr>
          <p:cNvPr id="6148" name="Picture 4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23" y="48490"/>
            <a:ext cx="1468367" cy="1289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Relat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9671"/>
            <a:ext cx="1368152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031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384" y="-47297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7030A0"/>
                </a:solidFill>
                <a:latin typeface="Twinkl Cursive Looped" panose="02000000000000000000" pitchFamily="2" charset="0"/>
              </a:rPr>
              <a:t>Adding and Subtracting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DFC28F-1819-4B9D-B637-985D1BBDE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13" y="1095703"/>
            <a:ext cx="4436003" cy="551723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026F2EC-6326-41EE-8C79-0291656B2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1035531"/>
            <a:ext cx="4112631" cy="5577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350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923099"/>
              </p:ext>
            </p:extLst>
          </p:nvPr>
        </p:nvGraphicFramePr>
        <p:xfrm>
          <a:off x="647564" y="836712"/>
          <a:ext cx="7776864" cy="818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18232">
                <a:tc>
                  <a:txBody>
                    <a:bodyPr/>
                    <a:lstStyle/>
                    <a:p>
                      <a:r>
                        <a:rPr lang="en-US" sz="4400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400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400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6" name="Picture 2" descr="Image result for tens fra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42099"/>
            <a:ext cx="187642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6" t="25122" r="7866" b="33554"/>
          <a:stretch/>
        </p:blipFill>
        <p:spPr bwMode="auto">
          <a:xfrm>
            <a:off x="3224307" y="2744555"/>
            <a:ext cx="2664296" cy="131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28184" y="2766695"/>
            <a:ext cx="29158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lain" startAt="30"/>
            </a:pPr>
            <a:endParaRPr lang="en-US" dirty="0">
              <a:latin typeface="Twinkl Cursive Looped" panose="02000000000000000000" pitchFamily="2" charset="0"/>
            </a:endParaRPr>
          </a:p>
          <a:p>
            <a:pPr algn="ctr"/>
            <a:r>
              <a:rPr lang="en-US" dirty="0">
                <a:latin typeface="Twinkl Cursive Looped" panose="02000000000000000000" pitchFamily="2" charset="0"/>
              </a:rPr>
              <a:t>Tens        Ones</a:t>
            </a:r>
          </a:p>
          <a:p>
            <a:pPr marL="342900" indent="-342900" algn="ctr">
              <a:buAutoNum type="arabicPlain" startAt="30"/>
            </a:pPr>
            <a:r>
              <a:rPr lang="en-US" dirty="0">
                <a:latin typeface="Twinkl Cursive Looped" panose="02000000000000000000" pitchFamily="2" charset="0"/>
              </a:rPr>
              <a:t>           4</a:t>
            </a:r>
          </a:p>
          <a:p>
            <a:pPr marL="342900" indent="-342900" algn="ctr">
              <a:buAutoNum type="arabicPlain" startAt="10"/>
            </a:pPr>
            <a:r>
              <a:rPr lang="en-US" dirty="0">
                <a:latin typeface="Twinkl Cursive Looped" panose="02000000000000000000" pitchFamily="2" charset="0"/>
              </a:rPr>
              <a:t>           2</a:t>
            </a:r>
          </a:p>
          <a:p>
            <a:pPr algn="ctr"/>
            <a:endParaRPr lang="en-US" dirty="0">
              <a:latin typeface="Twinkl Cursive Looped" panose="02000000000000000000" pitchFamily="2" charset="0"/>
            </a:endParaRPr>
          </a:p>
          <a:p>
            <a:r>
              <a:rPr lang="en-US" dirty="0">
                <a:latin typeface="Twinkl Cursive Looped" panose="02000000000000000000" pitchFamily="2" charset="0"/>
              </a:rPr>
              <a:t>           40   +      6  =  46</a:t>
            </a:r>
          </a:p>
        </p:txBody>
      </p:sp>
      <p:pic>
        <p:nvPicPr>
          <p:cNvPr id="1032" name="Picture 8" descr="See the source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987" y="4653136"/>
            <a:ext cx="1790018" cy="170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51034" y="4166100"/>
            <a:ext cx="2194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Part whole diagram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83011" y="2092266"/>
            <a:ext cx="1212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Bar 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3608" y="2092266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Tens frame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28184" y="2098964"/>
            <a:ext cx="2802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Expanded column method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6619559" y="4063643"/>
            <a:ext cx="21195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0661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7030A0"/>
                </a:solidFill>
                <a:latin typeface="Twinkl Cursive Looped" panose="02000000000000000000" pitchFamily="2" charset="0"/>
              </a:rPr>
              <a:t>Multiplication and Division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52B69E-F771-4BEB-B3BB-20E227DCEF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427374"/>
            <a:ext cx="3774423" cy="52462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0AF830-225F-4C37-8499-71247B90FA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1417638"/>
            <a:ext cx="3479506" cy="5124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7838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233240"/>
              </p:ext>
            </p:extLst>
          </p:nvPr>
        </p:nvGraphicFramePr>
        <p:xfrm>
          <a:off x="636271" y="404664"/>
          <a:ext cx="7776864" cy="818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18232">
                <a:tc>
                  <a:txBody>
                    <a:bodyPr/>
                    <a:lstStyle/>
                    <a:p>
                      <a:r>
                        <a:rPr lang="en-US" sz="4400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400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400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6" name="Picture 2" descr="Image result for tens fra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71" y="1767371"/>
            <a:ext cx="187642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56176" y="1495367"/>
            <a:ext cx="187220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Twinkl Cursive Looped" panose="02000000000000000000" pitchFamily="2" charset="0"/>
              </a:rPr>
              <a:t>Recalling multiplication and division facts including 2, 3, 5 and 10. </a:t>
            </a:r>
          </a:p>
          <a:p>
            <a:pPr algn="ctr"/>
            <a:endParaRPr lang="en-US" dirty="0">
              <a:latin typeface="Twinkl Cursive Looped" panose="02000000000000000000" pitchFamily="2" charset="0"/>
            </a:endParaRPr>
          </a:p>
          <a:p>
            <a:pPr algn="ctr"/>
            <a:r>
              <a:rPr lang="en-US" dirty="0">
                <a:latin typeface="Twinkl Cursive Looped" panose="02000000000000000000" pitchFamily="2" charset="0"/>
              </a:rPr>
              <a:t>2 x 5 = 10</a:t>
            </a:r>
          </a:p>
          <a:p>
            <a:pPr algn="ctr"/>
            <a:r>
              <a:rPr lang="en-US" dirty="0">
                <a:latin typeface="Twinkl Cursive Looped" panose="02000000000000000000" pitchFamily="2" charset="0"/>
              </a:rPr>
              <a:t>10 ÷ 2 = 5</a:t>
            </a:r>
          </a:p>
          <a:p>
            <a:pPr algn="ctr"/>
            <a:endParaRPr lang="en-US" dirty="0">
              <a:latin typeface="Twinkl Cursive Looped" panose="02000000000000000000" pitchFamily="2" charset="0"/>
            </a:endParaRPr>
          </a:p>
          <a:p>
            <a:pPr algn="ctr"/>
            <a:r>
              <a:rPr lang="en-US" dirty="0">
                <a:latin typeface="Twinkl Cursive Looped" panose="02000000000000000000" pitchFamily="2" charset="0"/>
              </a:rPr>
              <a:t>3 x 10 = 30</a:t>
            </a:r>
          </a:p>
          <a:p>
            <a:pPr algn="ctr"/>
            <a:r>
              <a:rPr lang="en-US" dirty="0">
                <a:latin typeface="Twinkl Cursive Looped" panose="02000000000000000000" pitchFamily="2" charset="0"/>
              </a:rPr>
              <a:t>30 ÷ 10 = 3</a:t>
            </a:r>
          </a:p>
        </p:txBody>
      </p:sp>
      <p:pic>
        <p:nvPicPr>
          <p:cNvPr id="10242" name="Picture 2" descr="See the source ima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39" r="18170"/>
          <a:stretch/>
        </p:blipFill>
        <p:spPr bwMode="auto">
          <a:xfrm>
            <a:off x="3752193" y="1776135"/>
            <a:ext cx="1545020" cy="2588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See the source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716" y="5085184"/>
            <a:ext cx="2085975" cy="158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63750" y="1338381"/>
            <a:ext cx="1066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Counters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68399" y="1338381"/>
            <a:ext cx="15712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Arrays (rows)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87008" y="4612486"/>
            <a:ext cx="1212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Bar model</a:t>
            </a:r>
          </a:p>
        </p:txBody>
      </p:sp>
    </p:spTree>
    <p:extLst>
      <p:ext uri="{BB962C8B-B14F-4D97-AF65-F5344CB8AC3E}">
        <p14:creationId xmlns:p14="http://schemas.microsoft.com/office/powerpoint/2010/main" val="4641424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D7FBAEA5-6F38-406E-9F1F-56761D289BA5}"/>
              </a:ext>
            </a:extLst>
          </p:cNvPr>
          <p:cNvGrpSpPr>
            <a:grpSpLocks/>
          </p:cNvGrpSpPr>
          <p:nvPr/>
        </p:nvGrpSpPr>
        <p:grpSpPr bwMode="auto">
          <a:xfrm>
            <a:off x="-6042" y="0"/>
            <a:ext cx="9144000" cy="6858000"/>
            <a:chOff x="0" y="0"/>
            <a:chExt cx="9144000" cy="6858000"/>
          </a:xfrm>
        </p:grpSpPr>
        <p:pic>
          <p:nvPicPr>
            <p:cNvPr id="5" name="Picture 1">
              <a:extLst>
                <a:ext uri="{FF2B5EF4-FFF2-40B4-BE49-F238E27FC236}">
                  <a16:creationId xmlns:a16="http://schemas.microsoft.com/office/drawing/2014/main" id="{417B9641-F051-428E-9444-F50D7B8B86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9485B55-BD2A-4BF3-9786-F31C1603ED11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>
                <a:solidFill>
                  <a:srgbClr val="7030A0"/>
                </a:solidFill>
                <a:latin typeface="Twinkl Cursive Looped" panose="02000000000000000000" pitchFamily="2" charset="0"/>
              </a:rPr>
              <a:t>How to help your child with </a:t>
            </a:r>
            <a:r>
              <a:rPr lang="en-US" u="sng" dirty="0" err="1">
                <a:solidFill>
                  <a:srgbClr val="7030A0"/>
                </a:solidFill>
                <a:latin typeface="Twinkl Cursive Looped" panose="02000000000000000000" pitchFamily="2" charset="0"/>
              </a:rPr>
              <a:t>Maths</a:t>
            </a:r>
            <a:endParaRPr lang="en-US" u="sng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800" dirty="0" err="1">
                <a:latin typeface="Twinkl Cursive Looped" panose="02000000000000000000" pitchFamily="2" charset="0"/>
              </a:rPr>
              <a:t>Numberline</a:t>
            </a:r>
            <a:r>
              <a:rPr lang="en-US" sz="2800" dirty="0">
                <a:latin typeface="Twinkl Cursive Looped" panose="02000000000000000000" pitchFamily="2" charset="0"/>
              </a:rPr>
              <a:t> + and – (counting forwards and backwards)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>
                <a:latin typeface="Twinkl Cursive Looped" panose="02000000000000000000" pitchFamily="2" charset="0"/>
              </a:rPr>
              <a:t>Use methods like expanded column method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>
                <a:latin typeface="Twinkl Cursive Looped" panose="02000000000000000000" pitchFamily="2" charset="0"/>
              </a:rPr>
              <a:t>Draw diagrams like part whole/Bar model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>
                <a:latin typeface="Twinkl Cursive Looped" panose="02000000000000000000" pitchFamily="2" charset="0"/>
              </a:rPr>
              <a:t>Use equipment (anything) to represent the tens and ones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>
                <a:latin typeface="Twinkl Cursive Looped" panose="02000000000000000000" pitchFamily="2" charset="0"/>
              </a:rPr>
              <a:t>Use facts that you know to help you (pairs to 10, number facts)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 err="1">
                <a:latin typeface="Twinkl Cursive Looped" panose="02000000000000000000" pitchFamily="2" charset="0"/>
              </a:rPr>
              <a:t>Practise</a:t>
            </a:r>
            <a:r>
              <a:rPr lang="en-US" sz="2800" dirty="0">
                <a:latin typeface="Twinkl Cursive Looped" panose="02000000000000000000" pitchFamily="2" charset="0"/>
              </a:rPr>
              <a:t> time, shape and money as much as possible when out and about</a:t>
            </a:r>
          </a:p>
          <a:p>
            <a:pPr>
              <a:buFont typeface="Wingdings" panose="05000000000000000000" pitchFamily="2" charset="2"/>
              <a:buChar char="q"/>
            </a:pPr>
            <a:endParaRPr lang="en-US" sz="28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9265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86F3DB38-FD4B-4DE8-9BFE-0AADBE7FC3F8}"/>
              </a:ext>
            </a:extLst>
          </p:cNvPr>
          <p:cNvGrpSpPr>
            <a:grpSpLocks/>
          </p:cNvGrpSpPr>
          <p:nvPr/>
        </p:nvGrpSpPr>
        <p:grpSpPr bwMode="auto">
          <a:xfrm>
            <a:off x="-6042" y="0"/>
            <a:ext cx="9144000" cy="6858000"/>
            <a:chOff x="0" y="0"/>
            <a:chExt cx="9144000" cy="6858000"/>
          </a:xfrm>
        </p:grpSpPr>
        <p:pic>
          <p:nvPicPr>
            <p:cNvPr id="6" name="Picture 1">
              <a:extLst>
                <a:ext uri="{FF2B5EF4-FFF2-40B4-BE49-F238E27FC236}">
                  <a16:creationId xmlns:a16="http://schemas.microsoft.com/office/drawing/2014/main" id="{7CADD141-82E4-4976-AD7F-EFBD42DEE9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65E9548-58C4-439E-B373-AD1A109B56D8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267" y="80362"/>
            <a:ext cx="7978469" cy="86409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7030A0"/>
                </a:solidFill>
                <a:latin typeface="Twinkl Cursive Looped" panose="02000000000000000000" pitchFamily="2" charset="0"/>
              </a:rPr>
              <a:t>How can you help at home?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56" y="913599"/>
            <a:ext cx="8886438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8312" indent="-285750">
              <a:buFont typeface="Wingdings" panose="05000000000000000000" pitchFamily="2" charset="2"/>
              <a:buChar char="q"/>
              <a:defRPr/>
            </a:pPr>
            <a:endParaRPr lang="en-GB" sz="1400" dirty="0">
              <a:solidFill>
                <a:schemeClr val="bg2">
                  <a:lumMod val="10000"/>
                </a:schemeClr>
              </a:solidFill>
              <a:latin typeface="Twinkl Cursive Looped" panose="02000000000000000000" pitchFamily="2" charset="0"/>
            </a:endParaRP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r>
              <a:rPr lang="en-GB" dirty="0">
                <a:solidFill>
                  <a:srgbClr val="D60093"/>
                </a:solidFill>
                <a:latin typeface="Twinkl Cursive Looped" panose="02000000000000000000" pitchFamily="2" charset="0"/>
              </a:rPr>
              <a:t>Ensure your child has the best possible attendance at school and comes in on time. </a:t>
            </a: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r>
              <a:rPr lang="en-GB" dirty="0">
                <a:solidFill>
                  <a:srgbClr val="D60093"/>
                </a:solidFill>
                <a:latin typeface="Twinkl Cursive Looped" panose="02000000000000000000" pitchFamily="2" charset="0"/>
              </a:rPr>
              <a:t>Support your child with any homework tasks.</a:t>
            </a: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r>
              <a:rPr lang="en-GB" dirty="0">
                <a:solidFill>
                  <a:srgbClr val="D60093"/>
                </a:solidFill>
                <a:latin typeface="Twinkl Cursive Looped" panose="02000000000000000000" pitchFamily="2" charset="0"/>
              </a:rPr>
              <a:t>Reading, spelling and arithmetic (e.g. times tables) are always good to practise.</a:t>
            </a: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r>
              <a:rPr lang="en-GB" dirty="0">
                <a:solidFill>
                  <a:srgbClr val="D60093"/>
                </a:solidFill>
                <a:latin typeface="Twinkl Cursive Looped" panose="02000000000000000000" pitchFamily="2" charset="0"/>
              </a:rPr>
              <a:t>Practise and learn common exception words – make it fun!</a:t>
            </a: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r>
              <a:rPr lang="en-GB" dirty="0">
                <a:solidFill>
                  <a:srgbClr val="D60093"/>
                </a:solidFill>
                <a:latin typeface="Twinkl Cursive Looped" panose="02000000000000000000" pitchFamily="2" charset="0"/>
              </a:rPr>
              <a:t>Talk to your child about what they have learnt at school and what book(s) they are reading (the character, the plot, their opinion).</a:t>
            </a: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r>
              <a:rPr lang="en-GB" dirty="0">
                <a:solidFill>
                  <a:srgbClr val="D60093"/>
                </a:solidFill>
                <a:latin typeface="Twinkl Cursive Looped" panose="02000000000000000000" pitchFamily="2" charset="0"/>
              </a:rPr>
              <a:t>Remember to enjoy reading to your child as well as hearing them read.</a:t>
            </a:r>
          </a:p>
          <a:p>
            <a:pPr marL="182562"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r>
              <a:rPr lang="en-GB" dirty="0">
                <a:solidFill>
                  <a:srgbClr val="D60093"/>
                </a:solidFill>
                <a:latin typeface="Twinkl Cursive Looped" panose="02000000000000000000" pitchFamily="2" charset="0"/>
              </a:rPr>
              <a:t>Encourage independence in all areas of life. (e.g. packing own book bags, writing own homework, tying shoelaces.)</a:t>
            </a:r>
          </a:p>
          <a:p>
            <a:pPr marL="525462" indent="-342900">
              <a:buFont typeface="Wingdings" panose="05000000000000000000" pitchFamily="2" charset="2"/>
              <a:buChar char="q"/>
              <a:defRPr/>
            </a:pPr>
            <a:endParaRPr lang="en-GB" dirty="0">
              <a:solidFill>
                <a:srgbClr val="D60093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7561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:a16="http://schemas.microsoft.com/office/drawing/2014/main" id="{B4532264-92C8-47F2-9656-22D2A0B713F8}"/>
              </a:ext>
            </a:extLst>
          </p:cNvPr>
          <p:cNvGrpSpPr>
            <a:grpSpLocks/>
          </p:cNvGrpSpPr>
          <p:nvPr/>
        </p:nvGrpSpPr>
        <p:grpSpPr bwMode="auto">
          <a:xfrm>
            <a:off x="-6042" y="0"/>
            <a:ext cx="9144000" cy="6858000"/>
            <a:chOff x="0" y="0"/>
            <a:chExt cx="9144000" cy="6858000"/>
          </a:xfrm>
        </p:grpSpPr>
        <p:pic>
          <p:nvPicPr>
            <p:cNvPr id="4" name="Picture 1">
              <a:extLst>
                <a:ext uri="{FF2B5EF4-FFF2-40B4-BE49-F238E27FC236}">
                  <a16:creationId xmlns:a16="http://schemas.microsoft.com/office/drawing/2014/main" id="{A44B12F2-D3EF-4CE6-AEF8-44E07EBE6B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70752AB-3414-41BD-ADBE-222B0B359D9F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844824"/>
            <a:ext cx="7846640" cy="2738735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Thank you for listening.</a:t>
            </a:r>
          </a:p>
        </p:txBody>
      </p:sp>
    </p:spTree>
    <p:extLst>
      <p:ext uri="{BB962C8B-B14F-4D97-AF65-F5344CB8AC3E}">
        <p14:creationId xmlns:p14="http://schemas.microsoft.com/office/powerpoint/2010/main" val="376473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1125</Words>
  <Application>Microsoft Office PowerPoint</Application>
  <PresentationFormat>On-screen Show (4:3)</PresentationFormat>
  <Paragraphs>159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Times New Roman</vt:lpstr>
      <vt:lpstr>Twinkl Cursive Looped</vt:lpstr>
      <vt:lpstr>Wingdings</vt:lpstr>
      <vt:lpstr>Office Theme</vt:lpstr>
      <vt:lpstr>Welcome to our  Year 2  Curriculum Meeting</vt:lpstr>
      <vt:lpstr>What is the same from Year 1?</vt:lpstr>
      <vt:lpstr>What is the different from Year 1?</vt:lpstr>
      <vt:lpstr>Year 2 Curriculum</vt:lpstr>
      <vt:lpstr>SATs Tests</vt:lpstr>
      <vt:lpstr>How do children learn to read at The Canons?</vt:lpstr>
      <vt:lpstr>Reading in Year 2</vt:lpstr>
      <vt:lpstr> The rope reading model </vt:lpstr>
      <vt:lpstr>PowerPoint Presentation</vt:lpstr>
      <vt:lpstr>Writing in Year 2</vt:lpstr>
      <vt:lpstr>PowerPoint Presentation</vt:lpstr>
      <vt:lpstr>PowerPoint Presentation</vt:lpstr>
      <vt:lpstr>PowerPoint Presentation</vt:lpstr>
      <vt:lpstr>Maths in Year 2</vt:lpstr>
      <vt:lpstr>Adding and Subtracting</vt:lpstr>
      <vt:lpstr>PowerPoint Presentation</vt:lpstr>
      <vt:lpstr>Multiplication and Division</vt:lpstr>
      <vt:lpstr>PowerPoint Presentation</vt:lpstr>
      <vt:lpstr>How to help your child with Maths</vt:lpstr>
      <vt:lpstr>How can you help at home?</vt:lpstr>
      <vt:lpstr>Thank you for listening.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Year 2 Curriculum Meeting</dc:title>
  <dc:creator>auser</dc:creator>
  <cp:lastModifiedBy>Megan Hobson</cp:lastModifiedBy>
  <cp:revision>68</cp:revision>
  <cp:lastPrinted>2019-11-11T17:00:00Z</cp:lastPrinted>
  <dcterms:created xsi:type="dcterms:W3CDTF">2018-09-27T16:05:38Z</dcterms:created>
  <dcterms:modified xsi:type="dcterms:W3CDTF">2024-09-18T07:45:52Z</dcterms:modified>
</cp:coreProperties>
</file>