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302" r:id="rId5"/>
    <p:sldId id="291" r:id="rId6"/>
    <p:sldId id="292" r:id="rId7"/>
    <p:sldId id="297" r:id="rId8"/>
    <p:sldId id="293" r:id="rId9"/>
    <p:sldId id="294" r:id="rId10"/>
    <p:sldId id="295" r:id="rId11"/>
    <p:sldId id="296" r:id="rId12"/>
    <p:sldId id="276" r:id="rId13"/>
    <p:sldId id="288" r:id="rId14"/>
    <p:sldId id="300" r:id="rId15"/>
    <p:sldId id="289" r:id="rId16"/>
    <p:sldId id="290" r:id="rId17"/>
    <p:sldId id="299" r:id="rId18"/>
    <p:sldId id="298" r:id="rId19"/>
    <p:sldId id="283" r:id="rId20"/>
    <p:sldId id="260" r:id="rId21"/>
    <p:sldId id="301" r:id="rId22"/>
    <p:sldId id="259" r:id="rId23"/>
    <p:sldId id="261" r:id="rId24"/>
    <p:sldId id="262" r:id="rId25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88" autoAdjust="0"/>
    <p:restoredTop sz="86397" autoAdjust="0"/>
  </p:normalViewPr>
  <p:slideViewPr>
    <p:cSldViewPr>
      <p:cViewPr varScale="1">
        <p:scale>
          <a:sx n="95" d="100"/>
          <a:sy n="95" d="100"/>
        </p:scale>
        <p:origin x="178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84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17105AA-B128-416F-ABA4-C2159E7862E0}" type="datetimeFigureOut">
              <a:rPr lang="en-US" altLang="en-US"/>
              <a:pPr>
                <a:defRPr/>
              </a:pPr>
              <a:t>1/15/2026</a:t>
            </a:fld>
            <a:endParaRPr lang="en-US" altLang="en-US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BF474F0-85B5-4799-B6A1-9735DAF472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9892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DCE90BF-C64D-4FDF-A746-8F757AA87991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CAEBD10-AA7C-46FF-9F46-2E9D854972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12695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AEBD10-AA7C-46FF-9F46-2E9D854972BA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0048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0C39182-C05A-4EA9-A662-31C545E0F493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F8B317E-D587-4A42-8B83-CFC5241D94E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095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8BFB-DD3A-42B9-B1EF-72BF637998D5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A5036-3E45-4EC5-9A34-6739C676942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778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528213DB-530B-4202-86A0-42634462934D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B2C411-EA9F-445F-BB32-66D9352735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93872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C248-C23E-44C2-AB53-0416CC4B5E95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59112-A191-4FE0-9E94-0604EC56B8D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245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8CD56-588A-4735-A761-8F94CCA6E4D0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550EC-78D2-499B-8F94-9DB2A385B74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415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B3BAC-CD23-4912-92FF-EA7EF68A0D7B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ACC78-2E2A-4EF6-A604-B0FE845700E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75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43B4C-B9C9-42C3-8ED2-3E934B5C462A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6E1A3-4B6B-40DC-91AD-01E46923DC6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667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22B6D-2E00-4921-8F51-AF4837D80DB7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C453A-8C4B-48C8-8D3D-1AAF51A9AF1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02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B8D9E8-0BE8-471E-80C9-BD4E23277B17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D5EA6B-134B-460B-9E49-669FEB88943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0545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F0EE-D398-4C77-90F3-7057F1A25F0D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9DB96-B467-46C6-9CF3-C5F10040DC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008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F10467-666F-4E57-9409-E7CD3EB5D460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F70678D-712A-45BC-9092-35CAAE30CE2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0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179FBC3-BE40-4948-BE53-C162ECB1448A}" type="datetimeFigureOut">
              <a:rPr lang="en-US"/>
              <a:pPr>
                <a:defRPr/>
              </a:pPr>
              <a:t>1/15/2026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840B896-A743-4955-A592-8B6FCE18DFD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17" r:id="rId2"/>
    <p:sldLayoutId id="2147483825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6" r:id="rId9"/>
    <p:sldLayoutId id="2147483823" r:id="rId10"/>
    <p:sldLayoutId id="21474838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530591"/>
            <a:ext cx="8076732" cy="286816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Year 6 SATs </a:t>
            </a:r>
            <a:br>
              <a:rPr lang="en-GB" dirty="0"/>
            </a:br>
            <a:r>
              <a:rPr lang="en-GB" dirty="0"/>
              <a:t>Parents’ Meeting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86EE59-3FA7-448A-A050-B67C13041363}"/>
              </a:ext>
            </a:extLst>
          </p:cNvPr>
          <p:cNvSpPr txBox="1"/>
          <p:nvPr/>
        </p:nvSpPr>
        <p:spPr>
          <a:xfrm>
            <a:off x="3059832" y="3137149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Canons CE Primary School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WHAT ARE SATS AND WHY DO CHILDREN TAKE THEM?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6000" dirty="0"/>
              <a:t>S – Statutory </a:t>
            </a:r>
          </a:p>
          <a:p>
            <a:pPr eaLnBrk="1" hangingPunct="1"/>
            <a:r>
              <a:rPr lang="en-GB" altLang="en-US" sz="6000" dirty="0"/>
              <a:t>A - Assessment</a:t>
            </a:r>
          </a:p>
          <a:p>
            <a:pPr eaLnBrk="1" hangingPunct="1"/>
            <a:r>
              <a:rPr lang="en-GB" altLang="en-US" sz="6000" dirty="0"/>
              <a:t>T - Tests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GB" altLang="en-US" dirty="0"/>
              <a:t>End of Key Stage measure of attainment and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GB" altLang="en-US" dirty="0"/>
              <a:t>pupil progress.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GB" altLang="en-US"/>
              <a:t>KS2 </a:t>
            </a:r>
            <a:r>
              <a:rPr lang="en-GB" altLang="en-US" dirty="0"/>
              <a:t>– Year 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What are children tested on?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000" dirty="0"/>
              <a:t>English – reading, spelling,  grammar and punctuation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en-GB" sz="4000" dirty="0"/>
              <a:t> </a:t>
            </a:r>
          </a:p>
          <a:p>
            <a:pPr eaLnBrk="1" hangingPunct="1">
              <a:defRPr/>
            </a:pPr>
            <a:r>
              <a:rPr lang="en-GB" sz="4000" dirty="0"/>
              <a:t>Mathematics 2 x reasoning papers and arithmetic paper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60D97-5C99-4308-B9F8-C4A6F0C4E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770979"/>
          </a:xfrm>
        </p:spPr>
        <p:txBody>
          <a:bodyPr/>
          <a:lstStyle/>
          <a:p>
            <a:pPr algn="ctr"/>
            <a:r>
              <a:rPr lang="en-GB" dirty="0"/>
              <a:t>2024 SATs results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06BCE8-3748-4076-A0EF-D82DBF27F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861566"/>
              </p:ext>
            </p:extLst>
          </p:nvPr>
        </p:nvGraphicFramePr>
        <p:xfrm>
          <a:off x="528896" y="1772815"/>
          <a:ext cx="7239001" cy="3312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8845">
                  <a:extLst>
                    <a:ext uri="{9D8B030D-6E8A-4147-A177-3AD203B41FA5}">
                      <a16:colId xmlns:a16="http://schemas.microsoft.com/office/drawing/2014/main" val="859521599"/>
                    </a:ext>
                  </a:extLst>
                </a:gridCol>
                <a:gridCol w="3053643">
                  <a:extLst>
                    <a:ext uri="{9D8B030D-6E8A-4147-A177-3AD203B41FA5}">
                      <a16:colId xmlns:a16="http://schemas.microsoft.com/office/drawing/2014/main" val="3238603597"/>
                    </a:ext>
                  </a:extLst>
                </a:gridCol>
                <a:gridCol w="2846513">
                  <a:extLst>
                    <a:ext uri="{9D8B030D-6E8A-4147-A177-3AD203B41FA5}">
                      <a16:colId xmlns:a16="http://schemas.microsoft.com/office/drawing/2014/main" val="3097732261"/>
                    </a:ext>
                  </a:extLst>
                </a:gridCol>
              </a:tblGrid>
              <a:tr h="998465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2024 National Results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2024 The Canons Results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978004"/>
                  </a:ext>
                </a:extLst>
              </a:tr>
              <a:tr h="5784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0539269"/>
                  </a:ext>
                </a:extLst>
              </a:tr>
              <a:tr h="5784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825754"/>
                  </a:ext>
                </a:extLst>
              </a:tr>
              <a:tr h="5784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567833"/>
                  </a:ext>
                </a:extLst>
              </a:tr>
              <a:tr h="5784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6102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0147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7239000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9600" dirty="0"/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116069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2390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/>
              <a:t>Arithmetic Maths test – Paper 1 </a:t>
            </a:r>
            <a:br>
              <a:rPr lang="en-GB" dirty="0"/>
            </a:br>
            <a:endParaRPr lang="en-GB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50825" y="1484313"/>
            <a:ext cx="7705725" cy="4105275"/>
          </a:xfrm>
        </p:spPr>
        <p:txBody>
          <a:bodyPr/>
          <a:lstStyle/>
          <a:p>
            <a:r>
              <a:rPr lang="en-GB" altLang="en-US" sz="2400" dirty="0"/>
              <a:t>40 marks on calculations-lasting 30 mins-which cover the four rules, adding/subtracting/multiplying/dividing fractions, calculating percentages, working with decimals numbers.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altLang="en-US" sz="2400" dirty="0"/>
              <a:t>Lots of experience –practised and reviewed the key skills to complete the test. </a:t>
            </a:r>
          </a:p>
          <a:p>
            <a:r>
              <a:rPr lang="en-GB" altLang="en-US" sz="2400" dirty="0"/>
              <a:t>How to help at home: Any work on times tables or practise calculations in the four operations. Internet games on calculation speed and number knowledge. Completion of practice questions. </a:t>
            </a:r>
          </a:p>
        </p:txBody>
      </p:sp>
    </p:spTree>
    <p:extLst>
      <p:ext uri="{BB962C8B-B14F-4D97-AF65-F5344CB8AC3E}">
        <p14:creationId xmlns:p14="http://schemas.microsoft.com/office/powerpoint/2010/main" val="3011182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is being tested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Children are tested on the following:</a:t>
            </a:r>
          </a:p>
          <a:p>
            <a:pPr marL="0" indent="0">
              <a:buNone/>
            </a:pPr>
            <a:r>
              <a:rPr lang="en-GB" sz="2000" dirty="0"/>
              <a:t>Addition </a:t>
            </a:r>
          </a:p>
          <a:p>
            <a:pPr marL="0" indent="0">
              <a:buNone/>
            </a:pPr>
            <a:r>
              <a:rPr lang="en-GB" sz="2000" dirty="0"/>
              <a:t>Subtraction </a:t>
            </a:r>
          </a:p>
          <a:p>
            <a:pPr marL="0" indent="0">
              <a:buNone/>
            </a:pPr>
            <a:r>
              <a:rPr lang="en-GB" sz="2000" dirty="0"/>
              <a:t>Multiplication (including long multiplication)</a:t>
            </a:r>
          </a:p>
          <a:p>
            <a:pPr marL="0" indent="0">
              <a:buNone/>
            </a:pPr>
            <a:r>
              <a:rPr lang="en-GB" sz="2000" dirty="0"/>
              <a:t>Division (including long division)</a:t>
            </a:r>
          </a:p>
          <a:p>
            <a:pPr marL="0" indent="0">
              <a:buNone/>
            </a:pPr>
            <a:r>
              <a:rPr lang="en-GB" sz="2000" dirty="0"/>
              <a:t>Decimal numbers (various forms)</a:t>
            </a:r>
          </a:p>
          <a:p>
            <a:pPr marL="0" indent="0">
              <a:buNone/>
            </a:pPr>
            <a:r>
              <a:rPr lang="en-GB" sz="2000" dirty="0"/>
              <a:t>Percentages</a:t>
            </a:r>
          </a:p>
          <a:p>
            <a:pPr marL="0" indent="0">
              <a:buNone/>
            </a:pPr>
            <a:r>
              <a:rPr lang="en-GB" sz="2000" dirty="0"/>
              <a:t>Fractions (fractions in various forms) </a:t>
            </a:r>
          </a:p>
          <a:p>
            <a:pPr marL="0" indent="0">
              <a:buNone/>
            </a:pPr>
            <a:r>
              <a:rPr lang="en-GB" sz="2000" dirty="0"/>
              <a:t>BODMAS </a:t>
            </a:r>
          </a:p>
          <a:p>
            <a:pPr marL="0" indent="0">
              <a:buNone/>
            </a:pPr>
            <a:r>
              <a:rPr lang="en-GB" sz="2000" dirty="0"/>
              <a:t>Missing numbers in calculations</a:t>
            </a:r>
          </a:p>
          <a:p>
            <a:pPr marL="0" indent="0">
              <a:buNone/>
            </a:pPr>
            <a:r>
              <a:rPr lang="en-GB" sz="2000" dirty="0"/>
              <a:t>Squaring and cubing numbers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3116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07988" y="427038"/>
            <a:ext cx="356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1536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Maths Paper 1: Arithmetic</a:t>
            </a:r>
          </a:p>
        </p:txBody>
      </p:sp>
      <p:pic>
        <p:nvPicPr>
          <p:cNvPr id="15367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2046288"/>
            <a:ext cx="5178425" cy="446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3511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Reasoning Maths Papers 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2400" dirty="0"/>
              <a:t>Paper 2 and Paper 3 – Each of 40 minutes.</a:t>
            </a:r>
          </a:p>
          <a:p>
            <a:pPr marL="0" indent="0">
              <a:buNone/>
              <a:defRPr/>
            </a:pPr>
            <a:endParaRPr lang="en-GB" altLang="en-US" sz="2400" dirty="0"/>
          </a:p>
          <a:p>
            <a:pPr>
              <a:defRPr/>
            </a:pPr>
            <a:r>
              <a:rPr lang="en-GB" altLang="en-US" sz="2400" dirty="0"/>
              <a:t>Children are tested on how they reason questions through and use their maths knowledge to access a mathematical problem.</a:t>
            </a:r>
          </a:p>
          <a:p>
            <a:pPr marL="0" indent="0">
              <a:buNone/>
              <a:defRPr/>
            </a:pPr>
            <a:r>
              <a:rPr lang="en-GB" altLang="en-US" sz="2400" dirty="0"/>
              <a:t> </a:t>
            </a:r>
          </a:p>
          <a:p>
            <a:pPr>
              <a:defRPr/>
            </a:pPr>
            <a:r>
              <a:rPr lang="en-GB" altLang="en-US" sz="2400" dirty="0"/>
              <a:t>Some questions have more than one step and the children must solve each of the steps. 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215064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07988" y="427038"/>
            <a:ext cx="356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16388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Maths Paper 2 / Paper 3 : Reasoning</a:t>
            </a:r>
          </a:p>
        </p:txBody>
      </p:sp>
      <p:pic>
        <p:nvPicPr>
          <p:cNvPr id="16390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976438"/>
            <a:ext cx="7708900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072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07988" y="427038"/>
            <a:ext cx="356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17412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Maths Paper 2 / Paper 3 : Reasoning</a:t>
            </a:r>
          </a:p>
        </p:txBody>
      </p:sp>
      <p:pic>
        <p:nvPicPr>
          <p:cNvPr id="17415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868488"/>
            <a:ext cx="7013575" cy="463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1566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852936"/>
            <a:ext cx="7239000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GB" sz="9600" dirty="0"/>
              <a:t>English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 Reading Test consists of a single test paper with three unrelated reading texts.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Children are given 60 minutes in total, which includes reading the texts and answering the questions.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total of 50 marks are available.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Questions are designed to assess the comprehension and understanding of a child’s reading.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Some questions are multiple choice or selected response, others require short answers and some require an extended response or explanation.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407988" y="401638"/>
            <a:ext cx="1881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Reading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2452" y="971598"/>
            <a:ext cx="8429625" cy="55324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The Reading Test consists of a single test paper with three unrelated reading texts.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Children are given 60 minutes in total, which includes reading the texts and answering the questions.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A total of 50 marks are available.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Questions are designed to assess the comprehension and understanding of a child’s reading.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Some questions are multiple choice or selected response, others require short answers and some require an extended response or explanation.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700" b="1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Helping at home – Children to read class library book which is targeted at the correct level. Encourage children to talk about the book and discuss characters, actions </a:t>
            </a:r>
            <a:r>
              <a:rPr lang="en-GB" sz="1700" b="1" dirty="0" err="1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etc</a:t>
            </a:r>
            <a:endParaRPr lang="en-GB" sz="1700" b="1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70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CCFEB3-92B7-42DA-99BA-53BA45951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958" t="22893" r="37190" b="6648"/>
          <a:stretch/>
        </p:blipFill>
        <p:spPr>
          <a:xfrm>
            <a:off x="323528" y="316670"/>
            <a:ext cx="2744283" cy="392040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844735-2238-44DD-9F45-C3C4C4AAC7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25" t="22110" r="37401" b="10953"/>
          <a:stretch/>
        </p:blipFill>
        <p:spPr>
          <a:xfrm>
            <a:off x="2339752" y="3084946"/>
            <a:ext cx="2448272" cy="34563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CCEB7A-C6BC-4360-9187-89EEC553EC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675" t="22109" r="32675" b="10955"/>
          <a:stretch/>
        </p:blipFill>
        <p:spPr>
          <a:xfrm>
            <a:off x="4788024" y="316670"/>
            <a:ext cx="316835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24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Spelling test is administered containing 20 words, lasting approximately 15 minutes.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separate test is given on Punctuation, Vocabulary and Grammar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This test lasts for 45 minutes and requires short answer questions, including some multiple choice.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Marks for these two tests are added together to give a total for Spelling, Punctuation and Grammar.</a:t>
            </a: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68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3"/>
          <p:cNvSpPr>
            <a:spLocks noChangeArrowheads="1"/>
          </p:cNvSpPr>
          <p:nvPr/>
        </p:nvSpPr>
        <p:spPr bwMode="auto">
          <a:xfrm>
            <a:off x="407988" y="401638"/>
            <a:ext cx="7620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Spelling, Punctuation and Grammar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7040" y="1182688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A Spelling test is administered containing 20 words, lasting approximately 15 minutes.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A separate test is given on Punctuation, Vocabulary and Grammar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This test lasts for 45 minutes and requires short answer questions, including some multiple choice.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Marks for these two tests are added together to give a total for Spelling, Punctuation and Grammar.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rebuchet MS" panose="020B0603020202020204" pitchFamily="34" charset="0"/>
              </a:rPr>
              <a:t>Children have been working through these skills in class and have been exposed to the vocabulary.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  <a:p>
            <a:pPr marL="182562">
              <a:defRPr/>
            </a:pPr>
            <a:endParaRPr lang="en-GB" sz="2400" dirty="0">
              <a:solidFill>
                <a:schemeClr val="bg2">
                  <a:lumMod val="1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23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Grammar, Punctuation and Spelling Paper 1</a:t>
            </a:r>
          </a:p>
        </p:txBody>
      </p:sp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2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407988" y="401638"/>
            <a:ext cx="3994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12294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141538"/>
            <a:ext cx="764222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9823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will have 20 spellings following patterns and formations taught throughout key stage 2. </a:t>
            </a:r>
          </a:p>
          <a:p>
            <a:r>
              <a:rPr lang="en-GB" b="1" dirty="0"/>
              <a:t>Spelling 18: </a:t>
            </a:r>
            <a:r>
              <a:rPr lang="en-GB" dirty="0"/>
              <a:t>The word is </a:t>
            </a:r>
            <a:r>
              <a:rPr lang="en-GB" b="1" dirty="0"/>
              <a:t>tongue</a:t>
            </a:r>
            <a:r>
              <a:rPr lang="en-GB" dirty="0"/>
              <a:t>. I burnt my </a:t>
            </a:r>
            <a:r>
              <a:rPr lang="en-GB" b="1" u="sng" dirty="0"/>
              <a:t>tongue </a:t>
            </a:r>
            <a:r>
              <a:rPr lang="en-GB" dirty="0"/>
              <a:t>on the hot soup. The word is </a:t>
            </a:r>
            <a:r>
              <a:rPr lang="en-GB" b="1" dirty="0"/>
              <a:t>tongue</a:t>
            </a:r>
            <a:r>
              <a:rPr lang="en-GB" dirty="0"/>
              <a:t>.</a:t>
            </a:r>
          </a:p>
          <a:p>
            <a:r>
              <a:rPr lang="en-GB" b="1" dirty="0"/>
              <a:t>Spelling 19: </a:t>
            </a:r>
            <a:r>
              <a:rPr lang="en-GB" dirty="0"/>
              <a:t>The word is </a:t>
            </a:r>
            <a:r>
              <a:rPr lang="en-GB" b="1" dirty="0"/>
              <a:t>accidentally</a:t>
            </a:r>
            <a:r>
              <a:rPr lang="en-GB" dirty="0"/>
              <a:t>. Sarah </a:t>
            </a:r>
            <a:r>
              <a:rPr lang="en-GB" b="1" u="sng" dirty="0"/>
              <a:t>accidentally </a:t>
            </a:r>
            <a:r>
              <a:rPr lang="en-GB" dirty="0"/>
              <a:t>spilled water all over the table. The word is </a:t>
            </a:r>
            <a:r>
              <a:rPr lang="en-GB" b="1" dirty="0"/>
              <a:t>accidentally</a:t>
            </a:r>
            <a:r>
              <a:rPr lang="en-GB" dirty="0"/>
              <a:t>.</a:t>
            </a:r>
          </a:p>
          <a:p>
            <a:r>
              <a:rPr lang="en-GB" b="1" dirty="0"/>
              <a:t>Spelling 20: </a:t>
            </a:r>
            <a:r>
              <a:rPr lang="en-GB" dirty="0"/>
              <a:t>The word is </a:t>
            </a:r>
            <a:r>
              <a:rPr lang="en-GB" b="1" dirty="0"/>
              <a:t>deceive</a:t>
            </a:r>
            <a:r>
              <a:rPr lang="en-GB" dirty="0"/>
              <a:t>. The criminal tried to </a:t>
            </a:r>
            <a:r>
              <a:rPr lang="en-GB" b="1" u="sng" dirty="0"/>
              <a:t>deceive </a:t>
            </a:r>
            <a:r>
              <a:rPr lang="en-GB" dirty="0"/>
              <a:t>the police. The word is </a:t>
            </a:r>
            <a:r>
              <a:rPr lang="en-GB" b="1" dirty="0"/>
              <a:t>deceive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0198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Marks available in each 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7239000" cy="48466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349745"/>
              </p:ext>
            </p:extLst>
          </p:nvPr>
        </p:nvGraphicFramePr>
        <p:xfrm>
          <a:off x="323528" y="1700808"/>
          <a:ext cx="7239000" cy="4846320"/>
        </p:xfrm>
        <a:graphic>
          <a:graphicData uri="http://schemas.openxmlformats.org/drawingml/2006/table">
            <a:tbl>
              <a:tblPr/>
              <a:tblGrid>
                <a:gridCol w="241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English grammar, punctuation and spelling Paper 1: </a:t>
                      </a: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50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b="1" u="sng" dirty="0">
                          <a:solidFill>
                            <a:srgbClr val="FF0000"/>
                          </a:solidFill>
                        </a:rPr>
                        <a:t>70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English grammar, punctuation and spelling Paper 2: spelling</a:t>
                      </a: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English Reading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20 marks</a:t>
                      </a: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50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Mathematics Paper 1: arithmetic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40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dirty="0"/>
                        <a:t>110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Mathematics Paper 2: reasoning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35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Mathematics Paper 3: reasoning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35 marks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5805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48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407987" y="401638"/>
            <a:ext cx="83772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bg1"/>
                </a:solidFill>
                <a:latin typeface="BPreplay" pitchFamily="50" charset="0"/>
              </a:rPr>
              <a:t>Scaled Scores- what is meant by scaled scores?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4611" y="126876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When the children have completed their SATS they will receive a RAW score and a scaled score. The scaled score shows if the child is: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Working towards year 6 standards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At year 6 standards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At greater depth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182562"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 scaled score of less than 100 represents that the child is till working towards end of year 6 expectations</a:t>
            </a:r>
          </a:p>
          <a:p>
            <a:pPr marL="182562"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182562"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 scaled score of between 100 and 109 represents that the child is working at expected level</a:t>
            </a:r>
          </a:p>
          <a:p>
            <a:pPr marL="182562"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182562"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 scaled score of between 110 and 120 represents that they are at greater depth and have achieved an advanced understanding. </a:t>
            </a:r>
          </a:p>
          <a:p>
            <a:pPr marL="182562"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182562"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E.g. in maths if a child scores 57 out of 110 it generates a scaled score of 100 meaning that child has reached the expected standard. </a:t>
            </a:r>
          </a:p>
          <a:p>
            <a:pPr marL="182562"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  <a:p>
            <a:pPr marL="182562">
              <a:defRPr/>
            </a:pPr>
            <a:r>
              <a:rPr lang="en-GB" sz="1400" b="1" dirty="0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All scaled scores can be found on the governments education website</a:t>
            </a:r>
            <a:r>
              <a:rPr lang="en-GB" sz="1400" b="1">
                <a:solidFill>
                  <a:schemeClr val="bg2">
                    <a:lumMod val="10000"/>
                  </a:schemeClr>
                </a:solidFill>
                <a:latin typeface="Arial Black" panose="020B0A04020102020204" pitchFamily="34" charset="0"/>
              </a:rPr>
              <a:t>. </a:t>
            </a:r>
            <a:endParaRPr lang="en-GB" sz="1400" dirty="0">
              <a:solidFill>
                <a:schemeClr val="bg2">
                  <a:lumMod val="1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18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648" y="188640"/>
            <a:ext cx="7715200" cy="1092101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When will the tests take place?</a:t>
            </a:r>
            <a:br>
              <a:rPr lang="en-GB" dirty="0"/>
            </a:br>
            <a:endParaRPr lang="en-GB" sz="2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BCE841-2AED-47E2-868B-88C40AE96729}"/>
              </a:ext>
            </a:extLst>
          </p:cNvPr>
          <p:cNvSpPr txBox="1"/>
          <p:nvPr/>
        </p:nvSpPr>
        <p:spPr>
          <a:xfrm>
            <a:off x="1619672" y="4941168"/>
            <a:ext cx="5400600" cy="100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9F58D80-3FB6-FA9A-6065-8B7BFBEB5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848" y="1772816"/>
            <a:ext cx="7344800" cy="295316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98C2-4CA2-4D31-ACA8-8AEB2BBB1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72438"/>
            <a:ext cx="7239000" cy="698971"/>
          </a:xfrm>
        </p:spPr>
        <p:txBody>
          <a:bodyPr/>
          <a:lstStyle/>
          <a:p>
            <a:pPr algn="ctr"/>
            <a:r>
              <a:rPr lang="en-GB" dirty="0"/>
              <a:t>Leading up to the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63A16-7E9C-49BA-BA43-2554CBB36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972" y="1412776"/>
            <a:ext cx="7239000" cy="4846638"/>
          </a:xfrm>
        </p:spPr>
        <p:txBody>
          <a:bodyPr/>
          <a:lstStyle/>
          <a:p>
            <a:r>
              <a:rPr lang="en-GB" dirty="0"/>
              <a:t>Breakfast clubs will be in operation during the 3 weeks leading up to SATs.  They are not compulsory. They will start on Monday 20</a:t>
            </a:r>
            <a:r>
              <a:rPr lang="en-GB" baseline="30000" dirty="0"/>
              <a:t>th</a:t>
            </a:r>
            <a:r>
              <a:rPr lang="en-GB" dirty="0"/>
              <a:t> April– for 3 weeks – ending Friday 8</a:t>
            </a:r>
            <a:r>
              <a:rPr lang="en-GB" baseline="30000" dirty="0"/>
              <a:t>th</a:t>
            </a:r>
            <a:r>
              <a:rPr lang="en-GB" dirty="0"/>
              <a:t> May.</a:t>
            </a:r>
          </a:p>
          <a:p>
            <a:r>
              <a:rPr lang="en-GB" dirty="0"/>
              <a:t>Children arrive in school for 8.10 through the front office.</a:t>
            </a:r>
          </a:p>
          <a:p>
            <a:r>
              <a:rPr lang="en-GB" dirty="0"/>
              <a:t>We serve them breakfast and then start an extra lesson at 8.30.</a:t>
            </a:r>
          </a:p>
          <a:p>
            <a:r>
              <a:rPr lang="en-GB" dirty="0"/>
              <a:t>Classes are mixed and we allocate children to different groups according to their needs.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7943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116632"/>
            <a:ext cx="8352928" cy="71095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000" dirty="0"/>
              <a:t>Arrangements for the day of the test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251520" y="728662"/>
            <a:ext cx="7634288" cy="5400675"/>
          </a:xfrm>
        </p:spPr>
        <p:txBody>
          <a:bodyPr/>
          <a:lstStyle/>
          <a:p>
            <a:pPr eaLnBrk="1" hangingPunct="1">
              <a:defRPr/>
            </a:pPr>
            <a:endParaRPr lang="en-GB" altLang="en-US" sz="1600" dirty="0"/>
          </a:p>
          <a:p>
            <a:pPr eaLnBrk="1" hangingPunct="1">
              <a:defRPr/>
            </a:pPr>
            <a:r>
              <a:rPr lang="en-GB" altLang="en-US" sz="1600" dirty="0"/>
              <a:t>The tests will take place in classrooms for most children. The children will have completed a number of practice rounds and will be familiar with the set up and the place in which they sit.</a:t>
            </a:r>
          </a:p>
          <a:p>
            <a:pPr eaLnBrk="1" hangingPunct="1">
              <a:defRPr/>
            </a:pPr>
            <a:r>
              <a:rPr lang="en-GB" altLang="en-US" sz="1600" dirty="0"/>
              <a:t>We ask children to come into school and have breakfast – timings will follow</a:t>
            </a:r>
          </a:p>
          <a:p>
            <a:pPr eaLnBrk="1" hangingPunct="1">
              <a:defRPr/>
            </a:pPr>
            <a:r>
              <a:rPr lang="en-GB" altLang="en-US" sz="1600" dirty="0"/>
              <a:t>Some children will have their own reader and will sit the test in a separate room.</a:t>
            </a:r>
          </a:p>
          <a:p>
            <a:pPr marL="0" indent="0" eaLnBrk="1" hangingPunct="1">
              <a:buNone/>
              <a:defRPr/>
            </a:pPr>
            <a:endParaRPr lang="en-GB" altLang="en-US" sz="1600" dirty="0"/>
          </a:p>
          <a:p>
            <a:pPr eaLnBrk="1" hangingPunct="1">
              <a:defRPr/>
            </a:pPr>
            <a:r>
              <a:rPr lang="en-GB" altLang="en-US" sz="1600" dirty="0"/>
              <a:t>Children are encouraged to visit the toilet and ensure they are well hydrated and comfortable before the test.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altLang="en-US" sz="1600" dirty="0"/>
          </a:p>
          <a:p>
            <a:pPr eaLnBrk="1" hangingPunct="1">
              <a:defRPr/>
            </a:pPr>
            <a:r>
              <a:rPr lang="en-GB" altLang="en-US" sz="1600" dirty="0"/>
              <a:t>Children are allowed to bring a water bottle to the test but don’t use it too often.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altLang="en-US" sz="1600" dirty="0"/>
          </a:p>
          <a:p>
            <a:pPr eaLnBrk="1" hangingPunct="1">
              <a:defRPr/>
            </a:pPr>
            <a:r>
              <a:rPr lang="en-GB" altLang="en-US" sz="1600" dirty="0"/>
              <a:t>Children are allowed to ask for questions to be read aloud to them (with the exception of the reading test which is completely independent).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altLang="en-US" sz="1600" dirty="0"/>
          </a:p>
          <a:p>
            <a:pPr eaLnBrk="1" hangingPunct="1">
              <a:defRPr/>
            </a:pPr>
            <a:r>
              <a:rPr lang="en-GB" altLang="en-US" sz="1600" dirty="0"/>
              <a:t>Children have the start and end time for each test displayed and are given reminders at timed intervals which they are used to as part of our test preparation sessions.</a:t>
            </a:r>
          </a:p>
          <a:p>
            <a:pPr marL="0" indent="0" eaLnBrk="1" hangingPunct="1">
              <a:buNone/>
              <a:defRPr/>
            </a:pPr>
            <a:endParaRPr lang="en-GB" altLang="en-US" sz="1600" dirty="0"/>
          </a:p>
          <a:p>
            <a:pPr eaLnBrk="1" hangingPunct="1">
              <a:defRPr/>
            </a:pPr>
            <a:endParaRPr lang="en-GB" altLang="en-US" sz="1600" dirty="0"/>
          </a:p>
          <a:p>
            <a:pPr eaLnBrk="1" hangingPunct="1">
              <a:defRPr/>
            </a:pPr>
            <a:endParaRPr lang="en-GB" altLang="en-US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22309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After the tests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57200" y="1214438"/>
            <a:ext cx="7239000" cy="524192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400" dirty="0"/>
              <a:t>During test week, the afternoon sessions will be used for children to go over anything they may be anxious about for the following day.  </a:t>
            </a:r>
          </a:p>
          <a:p>
            <a:pPr eaLnBrk="1" hangingPunct="1"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However, primarily children will have opportunity to take part in lessons where other skills are required such as PE, Art, etc. 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altLang="en-US" sz="2400" dirty="0"/>
          </a:p>
          <a:p>
            <a:pPr eaLnBrk="1" hangingPunct="1">
              <a:defRPr/>
            </a:pPr>
            <a:r>
              <a:rPr lang="en-GB" altLang="en-US" sz="2400" dirty="0"/>
              <a:t>Therefore children are asked to ensure outdoor PE kit is brought in every day during that week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674"/>
            <a:ext cx="7239000" cy="167956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When will parents be informed of pupils’ results and who else will use these results?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2852937"/>
            <a:ext cx="7239000" cy="3096344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2000" dirty="0"/>
              <a:t>Results sent to school on Tuesday 7</a:t>
            </a:r>
            <a:r>
              <a:rPr lang="en-GB" altLang="en-US" sz="2000" baseline="30000" dirty="0"/>
              <a:t>th</a:t>
            </a:r>
            <a:r>
              <a:rPr lang="en-GB" altLang="en-US" sz="2000" dirty="0"/>
              <a:t> July. </a:t>
            </a:r>
          </a:p>
          <a:p>
            <a:pPr eaLnBrk="1" hangingPunct="1">
              <a:defRPr/>
            </a:pPr>
            <a:r>
              <a:rPr lang="en-GB" altLang="en-US" sz="2000" dirty="0"/>
              <a:t>Children’s scripts are also available to be checked by staff.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en-GB" altLang="en-US" sz="2000" dirty="0"/>
          </a:p>
          <a:p>
            <a:pPr eaLnBrk="1" hangingPunct="1">
              <a:defRPr/>
            </a:pPr>
            <a:r>
              <a:rPr lang="en-GB" altLang="en-US" sz="2000" dirty="0"/>
              <a:t>Parents will be informed of test results in the school report in July.</a:t>
            </a:r>
          </a:p>
          <a:p>
            <a:pPr eaLnBrk="1" hangingPunct="1">
              <a:defRPr/>
            </a:pPr>
            <a:r>
              <a:rPr lang="en-GB" altLang="en-US" sz="2000" dirty="0"/>
              <a:t>Pupil’s test results are transferred electronically to the appropriate Secondary school.</a:t>
            </a:r>
          </a:p>
          <a:p>
            <a:pPr marL="0" indent="0" eaLnBrk="1" hangingPunct="1">
              <a:buNone/>
              <a:defRPr/>
            </a:pPr>
            <a:endParaRPr lang="en-GB" altLang="en-US" sz="2000" dirty="0"/>
          </a:p>
          <a:p>
            <a:pPr marL="0" indent="0" eaLnBrk="1" hangingPunct="1">
              <a:buNone/>
              <a:defRPr/>
            </a:pPr>
            <a:endParaRPr lang="en-GB" altLang="en-US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28251</TotalTime>
  <Words>1333</Words>
  <Application>Microsoft Office PowerPoint</Application>
  <PresentationFormat>On-screen Show (4:3)</PresentationFormat>
  <Paragraphs>175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Arial Black</vt:lpstr>
      <vt:lpstr>BPreplay</vt:lpstr>
      <vt:lpstr>Calibri</vt:lpstr>
      <vt:lpstr>Courier New</vt:lpstr>
      <vt:lpstr>Trebuchet MS</vt:lpstr>
      <vt:lpstr>Wingdings</vt:lpstr>
      <vt:lpstr>Wingdings 2</vt:lpstr>
      <vt:lpstr>Opulent</vt:lpstr>
      <vt:lpstr>Year 6 SATs  Parents’ Meeting </vt:lpstr>
      <vt:lpstr>WHAT ARE SATS AND WHY DO CHILDREN TAKE THEM?</vt:lpstr>
      <vt:lpstr>What are children tested on?</vt:lpstr>
      <vt:lpstr>2024 SATs results</vt:lpstr>
      <vt:lpstr>MATHS</vt:lpstr>
      <vt:lpstr>Arithmetic Maths test – Paper 1  </vt:lpstr>
      <vt:lpstr>What is being tested </vt:lpstr>
      <vt:lpstr>PowerPoint Presentation</vt:lpstr>
      <vt:lpstr>Reasoning Maths Papers </vt:lpstr>
      <vt:lpstr>PowerPoint Presentation</vt:lpstr>
      <vt:lpstr>PowerPoint Presentation</vt:lpstr>
      <vt:lpstr>English </vt:lpstr>
      <vt:lpstr>PowerPoint Presentation</vt:lpstr>
      <vt:lpstr>PowerPoint Presentation</vt:lpstr>
      <vt:lpstr>PowerPoint Presentation</vt:lpstr>
      <vt:lpstr>PowerPoint Presentation</vt:lpstr>
      <vt:lpstr>Spelling</vt:lpstr>
      <vt:lpstr>Marks available in each test</vt:lpstr>
      <vt:lpstr>PowerPoint Presentation</vt:lpstr>
      <vt:lpstr>When will the tests take place? </vt:lpstr>
      <vt:lpstr>Leading up to the tests</vt:lpstr>
      <vt:lpstr>Arrangements for the day of the test</vt:lpstr>
      <vt:lpstr>After the tests</vt:lpstr>
      <vt:lpstr>When will parents be informed of pupils’ results and who else will use these results?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Parent’s Meeting</dc:title>
  <dc:creator>parker</dc:creator>
  <cp:lastModifiedBy>Victoria Pinfold</cp:lastModifiedBy>
  <cp:revision>82</cp:revision>
  <cp:lastPrinted>2026-01-15T16:31:40Z</cp:lastPrinted>
  <dcterms:created xsi:type="dcterms:W3CDTF">2008-01-27T15:46:59Z</dcterms:created>
  <dcterms:modified xsi:type="dcterms:W3CDTF">2026-01-15T16:45:30Z</dcterms:modified>
</cp:coreProperties>
</file>