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3" r:id="rId2"/>
  </p:sldMasterIdLst>
  <p:notesMasterIdLst>
    <p:notesMasterId r:id="rId33"/>
  </p:notesMasterIdLst>
  <p:sldIdLst>
    <p:sldId id="338" r:id="rId3"/>
    <p:sldId id="316" r:id="rId4"/>
    <p:sldId id="293" r:id="rId5"/>
    <p:sldId id="320" r:id="rId6"/>
    <p:sldId id="331" r:id="rId7"/>
    <p:sldId id="332" r:id="rId8"/>
    <p:sldId id="333" r:id="rId9"/>
    <p:sldId id="304" r:id="rId10"/>
    <p:sldId id="306" r:id="rId11"/>
    <p:sldId id="258" r:id="rId12"/>
    <p:sldId id="260" r:id="rId13"/>
    <p:sldId id="261" r:id="rId14"/>
    <p:sldId id="262" r:id="rId15"/>
    <p:sldId id="349" r:id="rId16"/>
    <p:sldId id="345" r:id="rId17"/>
    <p:sldId id="347" r:id="rId18"/>
    <p:sldId id="348" r:id="rId19"/>
    <p:sldId id="344" r:id="rId20"/>
    <p:sldId id="342" r:id="rId21"/>
    <p:sldId id="351" r:id="rId22"/>
    <p:sldId id="343" r:id="rId23"/>
    <p:sldId id="267" r:id="rId24"/>
    <p:sldId id="350" r:id="rId25"/>
    <p:sldId id="335" r:id="rId26"/>
    <p:sldId id="352" r:id="rId27"/>
    <p:sldId id="266" r:id="rId28"/>
    <p:sldId id="334" r:id="rId29"/>
    <p:sldId id="336" r:id="rId30"/>
    <p:sldId id="353" r:id="rId31"/>
    <p:sldId id="337" r:id="rId32"/>
  </p:sldIdLst>
  <p:sldSz cx="9144000" cy="6858000" type="screen4x3"/>
  <p:notesSz cx="6797675" cy="9926638"/>
  <p:embeddedFontLst>
    <p:embeddedFont>
      <p:font typeface="Comic Sans MS" panose="030F0702030302020204" pitchFamily="66" charset="0"/>
      <p:regular r:id="rId34"/>
      <p:bold r:id="rId35"/>
      <p:italic r:id="rId36"/>
      <p:boldItalic r:id="rId37"/>
    </p:embeddedFont>
    <p:embeddedFont>
      <p:font typeface="Twinkl Cursive Looped" panose="02000000000000000000" pitchFamily="2" charset="0"/>
      <p:regular r:id="rId38"/>
      <p:bold r:id="rId3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E2A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9" autoAdjust="0"/>
    <p:restoredTop sz="85083" autoAdjust="0"/>
  </p:normalViewPr>
  <p:slideViewPr>
    <p:cSldViewPr snapToGrid="0">
      <p:cViewPr varScale="1">
        <p:scale>
          <a:sx n="55" d="100"/>
          <a:sy n="55" d="100"/>
        </p:scale>
        <p:origin x="1584" y="2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6.fntdata"/><Relationship Id="rId21" Type="http://schemas.openxmlformats.org/officeDocument/2006/relationships/slide" Target="slides/slide19.xml"/><Relationship Id="rId34" Type="http://schemas.openxmlformats.org/officeDocument/2006/relationships/font" Target="fonts/font1.fntdata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4.fntdata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3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2.fntdata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1354B9D-F6C8-4E99-BEF4-9C48F69734E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DCF005-CDC1-45EF-AC94-809ED10FCFA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AB07385-21CC-4DEB-8918-151B756955F2}" type="datetimeFigureOut">
              <a:rPr lang="en-GB"/>
              <a:pPr>
                <a:defRPr/>
              </a:pPr>
              <a:t>13/10/2025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85DBFFB8-43CD-4D27-A175-5EAB832336E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67B14E9-D6D2-4FC0-8A64-BEC75E4623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C78DC2-60B2-434E-81EE-A4B75EB8A14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1AA1A5-84EB-4CF8-B570-2BFDA407C8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0B577335-447E-4556-8F2D-04EE4F540AA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Image Placeholder 1">
            <a:extLst>
              <a:ext uri="{FF2B5EF4-FFF2-40B4-BE49-F238E27FC236}">
                <a16:creationId xmlns:a16="http://schemas.microsoft.com/office/drawing/2014/main" id="{286C7103-3FE8-E4AF-B283-99BA459B8D3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Notes Placeholder 2">
            <a:extLst>
              <a:ext uri="{FF2B5EF4-FFF2-40B4-BE49-F238E27FC236}">
                <a16:creationId xmlns:a16="http://schemas.microsoft.com/office/drawing/2014/main" id="{E8FE4DE0-4E2B-79EB-DA32-8E0299CDC89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Introduce ourselves</a:t>
            </a:r>
          </a:p>
        </p:txBody>
      </p:sp>
      <p:sp>
        <p:nvSpPr>
          <p:cNvPr id="6148" name="Slide Number Placeholder 3">
            <a:extLst>
              <a:ext uri="{FF2B5EF4-FFF2-40B4-BE49-F238E27FC236}">
                <a16:creationId xmlns:a16="http://schemas.microsoft.com/office/drawing/2014/main" id="{921E138E-2DAC-8861-80DC-F9B9D143F93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4BC7AD6C-89A4-41A1-851B-76CF9A2EC825}" type="slidenum">
              <a:rPr lang="en-GB" altLang="en-US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>
            <a:extLst>
              <a:ext uri="{FF2B5EF4-FFF2-40B4-BE49-F238E27FC236}">
                <a16:creationId xmlns:a16="http://schemas.microsoft.com/office/drawing/2014/main" id="{02702482-F0A4-5B2C-B2E5-BB5B66E0A31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>
            <a:extLst>
              <a:ext uri="{FF2B5EF4-FFF2-40B4-BE49-F238E27FC236}">
                <a16:creationId xmlns:a16="http://schemas.microsoft.com/office/drawing/2014/main" id="{C8A0EE2F-E1A3-AB79-D891-5BECF2B2AB9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Jen</a:t>
            </a:r>
          </a:p>
        </p:txBody>
      </p:sp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3C7B2840-07DF-BE8F-B862-3BFD8C23FA3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96A7B37A-B43B-4DE9-8F52-070379FD5920}" type="slidenum">
              <a:rPr lang="en-GB" altLang="en-US"/>
              <a:pPr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id="{0AC800B0-0B0F-F1A2-FAED-F47AF61ABF8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id="{6C3AF1B8-0237-7508-770D-BBB62D5BE2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Jen</a:t>
            </a:r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205FF40F-0E4E-28F1-5BB4-7CAC6265532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F0747B25-EA19-4FE3-9BBE-CFC76E40E5AF}" type="slidenum">
              <a:rPr lang="en-GB" altLang="en-US"/>
              <a:pPr/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>
            <a:extLst>
              <a:ext uri="{FF2B5EF4-FFF2-40B4-BE49-F238E27FC236}">
                <a16:creationId xmlns:a16="http://schemas.microsoft.com/office/drawing/2014/main" id="{007A1983-5D45-8FAF-A3A2-1E64263D8D8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Notes Placeholder 2">
            <a:extLst>
              <a:ext uri="{FF2B5EF4-FFF2-40B4-BE49-F238E27FC236}">
                <a16:creationId xmlns:a16="http://schemas.microsoft.com/office/drawing/2014/main" id="{AEB88037-E559-BAB2-FC0E-A7782B47F3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Jen</a:t>
            </a:r>
          </a:p>
        </p:txBody>
      </p:sp>
      <p:sp>
        <p:nvSpPr>
          <p:cNvPr id="12292" name="Slide Number Placeholder 3">
            <a:extLst>
              <a:ext uri="{FF2B5EF4-FFF2-40B4-BE49-F238E27FC236}">
                <a16:creationId xmlns:a16="http://schemas.microsoft.com/office/drawing/2014/main" id="{8E9C7C83-7369-BB2A-4382-6BEE4E91B0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DD06BCE2-3488-4C92-8250-449B023A8749}" type="slidenum">
              <a:rPr lang="en-GB" altLang="en-US"/>
              <a:pPr/>
              <a:t>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>
            <a:extLst>
              <a:ext uri="{FF2B5EF4-FFF2-40B4-BE49-F238E27FC236}">
                <a16:creationId xmlns:a16="http://schemas.microsoft.com/office/drawing/2014/main" id="{D49ECD4F-9D19-8A6F-DFFE-50A024EC332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>
            <a:extLst>
              <a:ext uri="{FF2B5EF4-FFF2-40B4-BE49-F238E27FC236}">
                <a16:creationId xmlns:a16="http://schemas.microsoft.com/office/drawing/2014/main" id="{44608E73-9A69-D821-9C54-EFF8EF1D823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Jen</a:t>
            </a:r>
          </a:p>
        </p:txBody>
      </p:sp>
      <p:sp>
        <p:nvSpPr>
          <p:cNvPr id="14340" name="Slide Number Placeholder 3">
            <a:extLst>
              <a:ext uri="{FF2B5EF4-FFF2-40B4-BE49-F238E27FC236}">
                <a16:creationId xmlns:a16="http://schemas.microsoft.com/office/drawing/2014/main" id="{92E79E31-524E-47E9-08D1-18F37B700EB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54BD9574-57F6-4AAB-BB17-79A962D695FE}" type="slidenum">
              <a:rPr lang="en-GB" altLang="en-US"/>
              <a:pPr/>
              <a:t>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>
            <a:extLst>
              <a:ext uri="{FF2B5EF4-FFF2-40B4-BE49-F238E27FC236}">
                <a16:creationId xmlns:a16="http://schemas.microsoft.com/office/drawing/2014/main" id="{C6E22C07-467B-9619-6974-934BA1924CD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>
            <a:extLst>
              <a:ext uri="{FF2B5EF4-FFF2-40B4-BE49-F238E27FC236}">
                <a16:creationId xmlns:a16="http://schemas.microsoft.com/office/drawing/2014/main" id="{37037D4D-9F34-F8FB-5143-FC749D6BA0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Jen</a:t>
            </a:r>
          </a:p>
        </p:txBody>
      </p:sp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39DC8ABD-E32B-3A71-D6E2-3A3E71CA302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4ED3E707-C5C9-4A9E-A081-11FBD2BCC25F}" type="slidenum">
              <a:rPr lang="en-GB" altLang="en-US"/>
              <a:pPr/>
              <a:t>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1AB5984B-A623-9259-5298-74BEA22925D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A7EFE9E2-D079-F8C0-CAC5-09AE9D3C8F0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Jen</a:t>
            </a:r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353F310C-FE34-E75B-0820-964C455BFA8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4ADAC91D-4640-4235-9688-3FDC93719656}" type="slidenum">
              <a:rPr lang="en-GB" altLang="en-US"/>
              <a:pPr/>
              <a:t>7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>
            <a:extLst>
              <a:ext uri="{FF2B5EF4-FFF2-40B4-BE49-F238E27FC236}">
                <a16:creationId xmlns:a16="http://schemas.microsoft.com/office/drawing/2014/main" id="{55E1407B-1598-0A98-7F62-BF826DE5D3F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>
            <a:extLst>
              <a:ext uri="{FF2B5EF4-FFF2-40B4-BE49-F238E27FC236}">
                <a16:creationId xmlns:a16="http://schemas.microsoft.com/office/drawing/2014/main" id="{0B73160A-84B2-0A07-1B0A-50E1A458FE7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Jen</a:t>
            </a:r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F4A26BE3-339D-6955-AEB6-C6937B2B02F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FAB6B8CF-6DA0-407D-8849-084C3C0ED2F3}" type="slidenum">
              <a:rPr lang="en-GB" altLang="en-US"/>
              <a:pPr/>
              <a:t>8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:a16="http://schemas.microsoft.com/office/drawing/2014/main" id="{C631D087-61DC-0380-346C-C75245E00AA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>
            <a:extLst>
              <a:ext uri="{FF2B5EF4-FFF2-40B4-BE49-F238E27FC236}">
                <a16:creationId xmlns:a16="http://schemas.microsoft.com/office/drawing/2014/main" id="{4FA8DC16-FCA3-9117-BC97-1A76A07090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Jen</a:t>
            </a:r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27BA0E2A-6906-2727-D468-07796CED600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4A605D1C-48B9-4CCE-A72D-F9CACD45A794}" type="slidenum">
              <a:rPr lang="en-GB" altLang="en-US"/>
              <a:pPr/>
              <a:t>9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>
            <a:extLst>
              <a:ext uri="{FF2B5EF4-FFF2-40B4-BE49-F238E27FC236}">
                <a16:creationId xmlns:a16="http://schemas.microsoft.com/office/drawing/2014/main" id="{7117D0DB-A1B7-722B-6009-2131E920C76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>
            <a:extLst>
              <a:ext uri="{FF2B5EF4-FFF2-40B4-BE49-F238E27FC236}">
                <a16:creationId xmlns:a16="http://schemas.microsoft.com/office/drawing/2014/main" id="{38A45943-E90A-5BE2-85BD-EE5E6AD3AEC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Jen</a:t>
            </a:r>
          </a:p>
        </p:txBody>
      </p:sp>
      <p:sp>
        <p:nvSpPr>
          <p:cNvPr id="24580" name="Slide Number Placeholder 3">
            <a:extLst>
              <a:ext uri="{FF2B5EF4-FFF2-40B4-BE49-F238E27FC236}">
                <a16:creationId xmlns:a16="http://schemas.microsoft.com/office/drawing/2014/main" id="{D10FEC43-8A91-E5BF-9EBB-2824B4F184E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00E8EF6-B58C-468D-B42F-284292DD3D95}" type="slidenum">
              <a:rPr lang="en-GB" altLang="en-US"/>
              <a:pPr/>
              <a:t>10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>
            <a:extLst>
              <a:ext uri="{FF2B5EF4-FFF2-40B4-BE49-F238E27FC236}">
                <a16:creationId xmlns:a16="http://schemas.microsoft.com/office/drawing/2014/main" id="{B70A08BE-CE0F-A03F-3E7E-1A3CA77439E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>
            <a:extLst>
              <a:ext uri="{FF2B5EF4-FFF2-40B4-BE49-F238E27FC236}">
                <a16:creationId xmlns:a16="http://schemas.microsoft.com/office/drawing/2014/main" id="{28C41CD8-6B51-3B9F-A037-7577DB742A2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Jen</a:t>
            </a:r>
          </a:p>
        </p:txBody>
      </p:sp>
      <p:sp>
        <p:nvSpPr>
          <p:cNvPr id="26628" name="Slide Number Placeholder 3">
            <a:extLst>
              <a:ext uri="{FF2B5EF4-FFF2-40B4-BE49-F238E27FC236}">
                <a16:creationId xmlns:a16="http://schemas.microsoft.com/office/drawing/2014/main" id="{E3098034-BAEE-CDC9-5A7A-D805D52FC84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21055680-3433-42E6-A411-C95885B47C0D}" type="slidenum">
              <a:rPr lang="en-GB" altLang="en-US"/>
              <a:pPr/>
              <a:t>11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>
            <a:extLst>
              <a:ext uri="{FF2B5EF4-FFF2-40B4-BE49-F238E27FC236}">
                <a16:creationId xmlns:a16="http://schemas.microsoft.com/office/drawing/2014/main" id="{881E8E2E-A486-16F4-FD90-9CD2953CAC8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>
            <a:extLst>
              <a:ext uri="{FF2B5EF4-FFF2-40B4-BE49-F238E27FC236}">
                <a16:creationId xmlns:a16="http://schemas.microsoft.com/office/drawing/2014/main" id="{0366D21C-16EA-CF30-8631-8BF5BF2AD2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Jen</a:t>
            </a:r>
          </a:p>
        </p:txBody>
      </p:sp>
      <p:sp>
        <p:nvSpPr>
          <p:cNvPr id="28676" name="Slide Number Placeholder 3">
            <a:extLst>
              <a:ext uri="{FF2B5EF4-FFF2-40B4-BE49-F238E27FC236}">
                <a16:creationId xmlns:a16="http://schemas.microsoft.com/office/drawing/2014/main" id="{D25C9EB3-AE56-C6D4-D4A0-B80F56B77A2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9A3178D7-FC9B-463A-8C70-19E415B77AFC}" type="slidenum">
              <a:rPr lang="en-GB" altLang="en-US"/>
              <a:pPr/>
              <a:t>12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>
            <a:extLst>
              <a:ext uri="{FF2B5EF4-FFF2-40B4-BE49-F238E27FC236}">
                <a16:creationId xmlns:a16="http://schemas.microsoft.com/office/drawing/2014/main" id="{AA2A0AE3-C614-630E-A6C6-1695304E52D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>
            <a:extLst>
              <a:ext uri="{FF2B5EF4-FFF2-40B4-BE49-F238E27FC236}">
                <a16:creationId xmlns:a16="http://schemas.microsoft.com/office/drawing/2014/main" id="{7B938568-1A8D-6156-9E44-0E897BBEA1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Jen</a:t>
            </a:r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1938660D-7BCC-BAF5-E0A7-96176AE14F5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C24DE8E1-890F-413E-9478-ACAC127A3158}" type="slidenum">
              <a:rPr lang="en-GB" altLang="en-US"/>
              <a:pPr/>
              <a:t>13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>
            <a:extLst>
              <a:ext uri="{FF2B5EF4-FFF2-40B4-BE49-F238E27FC236}">
                <a16:creationId xmlns:a16="http://schemas.microsoft.com/office/drawing/2014/main" id="{C0F725A9-F11B-2530-EDD5-CA2C2311753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>
            <a:extLst>
              <a:ext uri="{FF2B5EF4-FFF2-40B4-BE49-F238E27FC236}">
                <a16:creationId xmlns:a16="http://schemas.microsoft.com/office/drawing/2014/main" id="{E40FBAF7-AACE-AAAA-B3BE-BD2A171161B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Jen</a:t>
            </a:r>
          </a:p>
        </p:txBody>
      </p:sp>
      <p:sp>
        <p:nvSpPr>
          <p:cNvPr id="32772" name="Slide Number Placeholder 3">
            <a:extLst>
              <a:ext uri="{FF2B5EF4-FFF2-40B4-BE49-F238E27FC236}">
                <a16:creationId xmlns:a16="http://schemas.microsoft.com/office/drawing/2014/main" id="{255270D0-C919-1914-9EE7-A211E8BDBE1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90AD4BEC-827F-46A1-9761-C6463CBE48DE}" type="slidenum">
              <a:rPr lang="en-GB" altLang="en-US"/>
              <a:pPr/>
              <a:t>14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>
            <a:extLst>
              <a:ext uri="{FF2B5EF4-FFF2-40B4-BE49-F238E27FC236}">
                <a16:creationId xmlns:a16="http://schemas.microsoft.com/office/drawing/2014/main" id="{2A7185EF-D657-5C41-8DA0-680886978F3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>
            <a:extLst>
              <a:ext uri="{FF2B5EF4-FFF2-40B4-BE49-F238E27FC236}">
                <a16:creationId xmlns:a16="http://schemas.microsoft.com/office/drawing/2014/main" id="{F906AF83-D9F2-15A4-230E-8E38573211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Anna</a:t>
            </a:r>
          </a:p>
        </p:txBody>
      </p:sp>
      <p:sp>
        <p:nvSpPr>
          <p:cNvPr id="34820" name="Slide Number Placeholder 3">
            <a:extLst>
              <a:ext uri="{FF2B5EF4-FFF2-40B4-BE49-F238E27FC236}">
                <a16:creationId xmlns:a16="http://schemas.microsoft.com/office/drawing/2014/main" id="{8FA99065-9262-EC74-63C3-86790DEC1DE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5B6C899-E451-4F06-AB9D-3370DF486923}" type="slidenum">
              <a:rPr lang="en-GB" altLang="en-US"/>
              <a:pPr/>
              <a:t>15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>
            <a:extLst>
              <a:ext uri="{FF2B5EF4-FFF2-40B4-BE49-F238E27FC236}">
                <a16:creationId xmlns:a16="http://schemas.microsoft.com/office/drawing/2014/main" id="{1D7957E8-F630-1B88-ABFC-9092D84D613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Notes Placeholder 2">
            <a:extLst>
              <a:ext uri="{FF2B5EF4-FFF2-40B4-BE49-F238E27FC236}">
                <a16:creationId xmlns:a16="http://schemas.microsoft.com/office/drawing/2014/main" id="{3EFDFEDE-1B53-71E0-7206-FB6DEEFA4B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Anna</a:t>
            </a:r>
          </a:p>
        </p:txBody>
      </p:sp>
      <p:sp>
        <p:nvSpPr>
          <p:cNvPr id="43012" name="Slide Number Placeholder 3">
            <a:extLst>
              <a:ext uri="{FF2B5EF4-FFF2-40B4-BE49-F238E27FC236}">
                <a16:creationId xmlns:a16="http://schemas.microsoft.com/office/drawing/2014/main" id="{EA977174-BF54-1433-F588-C473D360A09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E0B370B6-5CCF-4303-A017-571B512FD7A2}" type="slidenum">
              <a:rPr lang="en-GB" altLang="en-US"/>
              <a:pPr/>
              <a:t>16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>
            <a:extLst>
              <a:ext uri="{FF2B5EF4-FFF2-40B4-BE49-F238E27FC236}">
                <a16:creationId xmlns:a16="http://schemas.microsoft.com/office/drawing/2014/main" id="{43E71F8B-89EF-EF5B-3EF1-96BC484F36F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Notes Placeholder 2">
            <a:extLst>
              <a:ext uri="{FF2B5EF4-FFF2-40B4-BE49-F238E27FC236}">
                <a16:creationId xmlns:a16="http://schemas.microsoft.com/office/drawing/2014/main" id="{1494220F-7EF1-8454-0780-069A8152AFE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Anna</a:t>
            </a:r>
          </a:p>
        </p:txBody>
      </p:sp>
      <p:sp>
        <p:nvSpPr>
          <p:cNvPr id="45060" name="Slide Number Placeholder 3">
            <a:extLst>
              <a:ext uri="{FF2B5EF4-FFF2-40B4-BE49-F238E27FC236}">
                <a16:creationId xmlns:a16="http://schemas.microsoft.com/office/drawing/2014/main" id="{E8BB2E0D-4CF9-8BFD-EFAA-10E74931991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92AEF619-A133-4936-85B8-A935D76E81C2}" type="slidenum">
              <a:rPr lang="en-GB" altLang="en-US"/>
              <a:pPr/>
              <a:t>17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>
            <a:extLst>
              <a:ext uri="{FF2B5EF4-FFF2-40B4-BE49-F238E27FC236}">
                <a16:creationId xmlns:a16="http://schemas.microsoft.com/office/drawing/2014/main" id="{1D66DC80-F74A-2661-38A3-CA5A997ACC2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>
            <a:extLst>
              <a:ext uri="{FF2B5EF4-FFF2-40B4-BE49-F238E27FC236}">
                <a16:creationId xmlns:a16="http://schemas.microsoft.com/office/drawing/2014/main" id="{53648908-5014-0185-E53A-64856F57FE8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Anna</a:t>
            </a:r>
          </a:p>
        </p:txBody>
      </p:sp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CB6C7BBD-79B3-D35A-9B3A-F31194F30D4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49D34BA9-A350-4258-8A61-03A4FA186253}" type="slidenum">
              <a:rPr lang="en-GB" altLang="en-US"/>
              <a:pPr/>
              <a:t>18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>
            <a:extLst>
              <a:ext uri="{FF2B5EF4-FFF2-40B4-BE49-F238E27FC236}">
                <a16:creationId xmlns:a16="http://schemas.microsoft.com/office/drawing/2014/main" id="{45A3E099-0634-BC4B-E119-9E3A97F8A91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>
            <a:extLst>
              <a:ext uri="{FF2B5EF4-FFF2-40B4-BE49-F238E27FC236}">
                <a16:creationId xmlns:a16="http://schemas.microsoft.com/office/drawing/2014/main" id="{2AE675DE-C7C4-3D1F-40AE-FA3A185AD36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Anna</a:t>
            </a:r>
          </a:p>
        </p:txBody>
      </p:sp>
      <p:sp>
        <p:nvSpPr>
          <p:cNvPr id="36868" name="Slide Number Placeholder 3">
            <a:extLst>
              <a:ext uri="{FF2B5EF4-FFF2-40B4-BE49-F238E27FC236}">
                <a16:creationId xmlns:a16="http://schemas.microsoft.com/office/drawing/2014/main" id="{84B68FDC-EAF5-9CC5-9A88-098ACB5ECD1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3A6520BD-70E3-4A5B-9E07-A67ADCEB7026}" type="slidenum">
              <a:rPr lang="en-GB" altLang="en-US"/>
              <a:pPr/>
              <a:t>19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80EAC4-E856-C56B-A7B6-5E532DE60F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>
            <a:extLst>
              <a:ext uri="{FF2B5EF4-FFF2-40B4-BE49-F238E27FC236}">
                <a16:creationId xmlns:a16="http://schemas.microsoft.com/office/drawing/2014/main" id="{656519A9-E63A-73FE-630D-084129F9D0B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>
            <a:extLst>
              <a:ext uri="{FF2B5EF4-FFF2-40B4-BE49-F238E27FC236}">
                <a16:creationId xmlns:a16="http://schemas.microsoft.com/office/drawing/2014/main" id="{171814E9-DFAD-81DE-5E7B-5111350174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Anna</a:t>
            </a:r>
          </a:p>
        </p:txBody>
      </p:sp>
      <p:sp>
        <p:nvSpPr>
          <p:cNvPr id="36868" name="Slide Number Placeholder 3">
            <a:extLst>
              <a:ext uri="{FF2B5EF4-FFF2-40B4-BE49-F238E27FC236}">
                <a16:creationId xmlns:a16="http://schemas.microsoft.com/office/drawing/2014/main" id="{9771F2CA-A06C-53E1-209F-F5FA4CC47D7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3A6520BD-70E3-4A5B-9E07-A67ADCEB7026}" type="slidenum">
              <a:rPr lang="en-GB" altLang="en-US"/>
              <a:pPr/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586502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04578C18-4E80-627A-FF1B-08EE3B59E81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59DC6DA0-4868-2C9F-028E-20AF0AF047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Cath to show new </a:t>
            </a:r>
            <a:r>
              <a:rPr lang="en-GB" altLang="en-US" dirty="0" err="1"/>
              <a:t>RWInc</a:t>
            </a:r>
            <a:r>
              <a:rPr lang="en-GB" altLang="en-US" dirty="0"/>
              <a:t> handwriting scheme? Change link</a:t>
            </a:r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23005AF2-49D7-F49D-3A18-D2EC0CD0A03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2DA709D8-B754-4DBE-83D1-F426B9C9E3C5}" type="slidenum">
              <a:rPr lang="en-GB" altLang="en-US"/>
              <a:pPr/>
              <a:t>21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>
            <a:extLst>
              <a:ext uri="{FF2B5EF4-FFF2-40B4-BE49-F238E27FC236}">
                <a16:creationId xmlns:a16="http://schemas.microsoft.com/office/drawing/2014/main" id="{EEEF1195-0C80-594A-0604-5B13CFB8D8C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>
            <a:extLst>
              <a:ext uri="{FF2B5EF4-FFF2-40B4-BE49-F238E27FC236}">
                <a16:creationId xmlns:a16="http://schemas.microsoft.com/office/drawing/2014/main" id="{32D84709-874A-86E6-907C-4D86F95B8D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Anna</a:t>
            </a:r>
          </a:p>
        </p:txBody>
      </p:sp>
      <p:sp>
        <p:nvSpPr>
          <p:cNvPr id="40964" name="Slide Number Placeholder 3">
            <a:extLst>
              <a:ext uri="{FF2B5EF4-FFF2-40B4-BE49-F238E27FC236}">
                <a16:creationId xmlns:a16="http://schemas.microsoft.com/office/drawing/2014/main" id="{96137B31-3C94-B453-8BB3-652D2C16E07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430B50D3-489E-4F4B-B7B0-6E1F32DCADEA}" type="slidenum">
              <a:rPr lang="en-GB" altLang="en-US"/>
              <a:pPr/>
              <a:t>22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A9AB69-8E61-2C8C-740C-CB656EEE72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>
            <a:extLst>
              <a:ext uri="{FF2B5EF4-FFF2-40B4-BE49-F238E27FC236}">
                <a16:creationId xmlns:a16="http://schemas.microsoft.com/office/drawing/2014/main" id="{CBAEC3FC-F14D-EE38-60F7-B78A3DB872E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>
            <a:extLst>
              <a:ext uri="{FF2B5EF4-FFF2-40B4-BE49-F238E27FC236}">
                <a16:creationId xmlns:a16="http://schemas.microsoft.com/office/drawing/2014/main" id="{BF6D37BF-E969-4AF0-E6BC-AE5FEAF27E5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Anna</a:t>
            </a:r>
          </a:p>
        </p:txBody>
      </p:sp>
      <p:sp>
        <p:nvSpPr>
          <p:cNvPr id="40964" name="Slide Number Placeholder 3">
            <a:extLst>
              <a:ext uri="{FF2B5EF4-FFF2-40B4-BE49-F238E27FC236}">
                <a16:creationId xmlns:a16="http://schemas.microsoft.com/office/drawing/2014/main" id="{04DB6333-F685-86D9-251F-874220EEFE9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430B50D3-489E-4F4B-B7B0-6E1F32DCADEA}" type="slidenum">
              <a:rPr lang="en-GB" altLang="en-US"/>
              <a:pPr/>
              <a:t>23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8019317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>
            <a:extLst>
              <a:ext uri="{FF2B5EF4-FFF2-40B4-BE49-F238E27FC236}">
                <a16:creationId xmlns:a16="http://schemas.microsoft.com/office/drawing/2014/main" id="{ECF3B981-F986-71D8-DC77-8C8AF7EBF98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>
            <a:extLst>
              <a:ext uri="{FF2B5EF4-FFF2-40B4-BE49-F238E27FC236}">
                <a16:creationId xmlns:a16="http://schemas.microsoft.com/office/drawing/2014/main" id="{2C72B0A2-FB69-F4C3-B779-1D6BCA670E4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Cath</a:t>
            </a:r>
          </a:p>
        </p:txBody>
      </p:sp>
      <p:sp>
        <p:nvSpPr>
          <p:cNvPr id="49156" name="Slide Number Placeholder 3">
            <a:extLst>
              <a:ext uri="{FF2B5EF4-FFF2-40B4-BE49-F238E27FC236}">
                <a16:creationId xmlns:a16="http://schemas.microsoft.com/office/drawing/2014/main" id="{636B4624-A86F-CBFF-2CBC-CBE45086CC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AF7CBD37-3D22-45EC-A365-72C1D0B25FBE}" type="slidenum">
              <a:rPr lang="en-GB" altLang="en-US"/>
              <a:pPr/>
              <a:t>24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7D69E5-41BC-7F7C-FC07-0ECD040AC8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>
            <a:extLst>
              <a:ext uri="{FF2B5EF4-FFF2-40B4-BE49-F238E27FC236}">
                <a16:creationId xmlns:a16="http://schemas.microsoft.com/office/drawing/2014/main" id="{61D3180D-8256-F283-C358-EE68F3202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>
            <a:extLst>
              <a:ext uri="{FF2B5EF4-FFF2-40B4-BE49-F238E27FC236}">
                <a16:creationId xmlns:a16="http://schemas.microsoft.com/office/drawing/2014/main" id="{09887228-1E57-A656-1512-F2AE6A86165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Cath</a:t>
            </a:r>
          </a:p>
        </p:txBody>
      </p:sp>
      <p:sp>
        <p:nvSpPr>
          <p:cNvPr id="49156" name="Slide Number Placeholder 3">
            <a:extLst>
              <a:ext uri="{FF2B5EF4-FFF2-40B4-BE49-F238E27FC236}">
                <a16:creationId xmlns:a16="http://schemas.microsoft.com/office/drawing/2014/main" id="{709EA009-6E96-F6D2-755A-E919B49381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AF7CBD37-3D22-45EC-A365-72C1D0B25FBE}" type="slidenum">
              <a:rPr lang="en-GB" altLang="en-US"/>
              <a:pPr/>
              <a:t>25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7111008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>
            <a:extLst>
              <a:ext uri="{FF2B5EF4-FFF2-40B4-BE49-F238E27FC236}">
                <a16:creationId xmlns:a16="http://schemas.microsoft.com/office/drawing/2014/main" id="{75B944E9-3D90-EC7D-5C5C-07454379453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Notes Placeholder 2">
            <a:extLst>
              <a:ext uri="{FF2B5EF4-FFF2-40B4-BE49-F238E27FC236}">
                <a16:creationId xmlns:a16="http://schemas.microsoft.com/office/drawing/2014/main" id="{B7FD06FB-03F9-951C-BDAA-2B2EE3C5F48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Cath</a:t>
            </a:r>
          </a:p>
        </p:txBody>
      </p:sp>
      <p:sp>
        <p:nvSpPr>
          <p:cNvPr id="51204" name="Slide Number Placeholder 3">
            <a:extLst>
              <a:ext uri="{FF2B5EF4-FFF2-40B4-BE49-F238E27FC236}">
                <a16:creationId xmlns:a16="http://schemas.microsoft.com/office/drawing/2014/main" id="{A1CF52B5-0605-F500-DB73-51657487943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56664560-A0DE-429F-84A3-FC88C713784A}" type="slidenum">
              <a:rPr lang="en-GB" altLang="en-US"/>
              <a:pPr/>
              <a:t>26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>
            <a:extLst>
              <a:ext uri="{FF2B5EF4-FFF2-40B4-BE49-F238E27FC236}">
                <a16:creationId xmlns:a16="http://schemas.microsoft.com/office/drawing/2014/main" id="{F4A14D0D-EDA0-8E1E-82C5-85B12CFA4C7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>
            <a:extLst>
              <a:ext uri="{FF2B5EF4-FFF2-40B4-BE49-F238E27FC236}">
                <a16:creationId xmlns:a16="http://schemas.microsoft.com/office/drawing/2014/main" id="{1974F679-34A1-F18F-CD56-96E1E510BEB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Cath</a:t>
            </a:r>
          </a:p>
        </p:txBody>
      </p:sp>
      <p:sp>
        <p:nvSpPr>
          <p:cNvPr id="53252" name="Slide Number Placeholder 3">
            <a:extLst>
              <a:ext uri="{FF2B5EF4-FFF2-40B4-BE49-F238E27FC236}">
                <a16:creationId xmlns:a16="http://schemas.microsoft.com/office/drawing/2014/main" id="{D0125EFF-DA27-C145-8305-2D6B8BEEB80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C7C80B23-F7C9-4DA9-A0F1-0DAE457BAA16}" type="slidenum">
              <a:rPr lang="en-GB" altLang="en-US"/>
              <a:pPr/>
              <a:t>27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>
            <a:extLst>
              <a:ext uri="{FF2B5EF4-FFF2-40B4-BE49-F238E27FC236}">
                <a16:creationId xmlns:a16="http://schemas.microsoft.com/office/drawing/2014/main" id="{28950021-12E3-C20B-DFA4-10F41C47443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>
            <a:extLst>
              <a:ext uri="{FF2B5EF4-FFF2-40B4-BE49-F238E27FC236}">
                <a16:creationId xmlns:a16="http://schemas.microsoft.com/office/drawing/2014/main" id="{EBE31BA4-3468-BD85-7606-458CDF05566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Cath</a:t>
            </a:r>
          </a:p>
        </p:txBody>
      </p:sp>
      <p:sp>
        <p:nvSpPr>
          <p:cNvPr id="55300" name="Slide Number Placeholder 3">
            <a:extLst>
              <a:ext uri="{FF2B5EF4-FFF2-40B4-BE49-F238E27FC236}">
                <a16:creationId xmlns:a16="http://schemas.microsoft.com/office/drawing/2014/main" id="{6F47C2DD-7481-A8DB-216A-052A8BE46D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5A476024-E4CA-46EE-A0E8-1E1606A40063}" type="slidenum">
              <a:rPr lang="en-GB" altLang="en-US"/>
              <a:pPr/>
              <a:t>28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346F9D-B339-5462-CC5E-2E941F3F58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>
            <a:extLst>
              <a:ext uri="{FF2B5EF4-FFF2-40B4-BE49-F238E27FC236}">
                <a16:creationId xmlns:a16="http://schemas.microsoft.com/office/drawing/2014/main" id="{4F73BFAB-B110-3BE4-4017-EA66B78D64E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>
            <a:extLst>
              <a:ext uri="{FF2B5EF4-FFF2-40B4-BE49-F238E27FC236}">
                <a16:creationId xmlns:a16="http://schemas.microsoft.com/office/drawing/2014/main" id="{98CA29BA-1B02-0B3D-CE26-FB1BE960D1B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Cath</a:t>
            </a:r>
          </a:p>
        </p:txBody>
      </p:sp>
      <p:sp>
        <p:nvSpPr>
          <p:cNvPr id="55300" name="Slide Number Placeholder 3">
            <a:extLst>
              <a:ext uri="{FF2B5EF4-FFF2-40B4-BE49-F238E27FC236}">
                <a16:creationId xmlns:a16="http://schemas.microsoft.com/office/drawing/2014/main" id="{B13FDF57-7856-B3DC-FEA9-48FFC08828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5A476024-E4CA-46EE-A0E8-1E1606A40063}" type="slidenum">
              <a:rPr lang="en-GB" altLang="en-US"/>
              <a:pPr/>
              <a:t>29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0517758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>
            <a:extLst>
              <a:ext uri="{FF2B5EF4-FFF2-40B4-BE49-F238E27FC236}">
                <a16:creationId xmlns:a16="http://schemas.microsoft.com/office/drawing/2014/main" id="{37F11ACD-3C4F-4D5A-169D-DB94976550A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>
            <a:extLst>
              <a:ext uri="{FF2B5EF4-FFF2-40B4-BE49-F238E27FC236}">
                <a16:creationId xmlns:a16="http://schemas.microsoft.com/office/drawing/2014/main" id="{DF082704-C483-BA69-A7E7-FD84E83D282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57348" name="Slide Number Placeholder 3">
            <a:extLst>
              <a:ext uri="{FF2B5EF4-FFF2-40B4-BE49-F238E27FC236}">
                <a16:creationId xmlns:a16="http://schemas.microsoft.com/office/drawing/2014/main" id="{D3FBEF74-C59E-0B6C-D764-6A18E2FD3F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7A47D544-3CFC-4E6A-AD02-49871E507302}" type="slidenum">
              <a:rPr lang="en-GB" altLang="en-US"/>
              <a:pPr/>
              <a:t>30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78517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817381B-B696-4ECF-EDD8-E02E813B0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75E23A-C821-451B-A5A4-2C6F09F372D1}" type="datetimeFigureOut">
              <a:rPr lang="en-GB"/>
              <a:pPr>
                <a:defRPr/>
              </a:pPr>
              <a:t>13/10/2025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01D6A7B-40DF-2B51-A13C-E5AAE3B5B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AC43F71B-8716-1B4E-76FC-252E7C718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F46669-798E-40F6-A932-E6C776726CB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09369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7DEB03-45BE-17D9-1759-C299FC98F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BA5C8-D65C-46F0-BCEB-27F51F8948A1}" type="datetimeFigureOut">
              <a:rPr lang="en-GB"/>
              <a:pPr>
                <a:defRPr/>
              </a:pPr>
              <a:t>13/10/2025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1E1CF3-47C9-A96C-E623-3A8FAA1EC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C39E4D-978A-C2F9-D385-25C02654A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44A8AC-CB5F-4BD6-AE5D-F6762B3E627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8990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903A9A-FB37-0100-2114-29CAF76A08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561C0-A7E8-4F8F-B0D5-7ACAD547676C}" type="datetimeFigureOut">
              <a:rPr lang="en-GB"/>
              <a:pPr>
                <a:defRPr/>
              </a:pPr>
              <a:t>13/10/2025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12EF29-5B0A-615E-64AF-37292568A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BFE35F-96F3-190C-C534-1742DB82D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C80395-721E-4A05-8E73-62FB1A5F8B0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24383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F73DF71-C251-F727-4C4A-7AD765CA1B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4FF140-EAC0-41D8-8C3B-28C66AAD47BF}" type="datetimeFigureOut">
              <a:rPr lang="en-GB"/>
              <a:pPr>
                <a:defRPr/>
              </a:pPr>
              <a:t>13/10/2025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340AA84-10B7-4EB7-C20F-27A8A19133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5070F36-B8CC-C725-48C3-388121816B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EF0D0C-BE74-48BB-BF1C-CD13316FB79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78099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8E3EB85-8C30-07B8-116F-40DD4B96B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C15EBD-6A07-46B7-B775-BF5466F40D49}" type="datetimeFigureOut">
              <a:rPr lang="en-GB"/>
              <a:pPr>
                <a:defRPr/>
              </a:pPr>
              <a:t>13/10/2025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C69F71E-8DFA-DB1F-A355-0E081BD90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7E6B8299-4840-886A-783F-1F43DE2C7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03FD7A-D337-4824-929D-8AC10283F93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2408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55627531-9302-3B95-88D7-B1360BC544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088BB5-B25B-4017-A7E5-0DE00AD49254}" type="datetimeFigureOut">
              <a:rPr lang="en-GB"/>
              <a:pPr>
                <a:defRPr/>
              </a:pPr>
              <a:t>13/10/2025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503F7E2-DF67-FF42-F9B8-C8A600135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3324E3D-69FB-5A7C-DB74-153195FC8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A3C467-5B5C-4915-9B62-3698A4F0355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26290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31DC840D-273A-48AF-25AD-8B34EAE6E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7B837-C28C-4BC5-B036-E37858DE5628}" type="datetimeFigureOut">
              <a:rPr lang="en-GB"/>
              <a:pPr>
                <a:defRPr/>
              </a:pPr>
              <a:t>13/10/2025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BA1D0CBC-C07A-D1D9-AF32-9C66274DF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9559C67-D428-EE5D-29D3-08B9D785D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C192F8-085C-4D6E-96E0-4292A6BBBF7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47840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0FB018A-39F4-D7D6-390D-E36CEED515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28F6D5-424C-4DA1-A2F3-08018414E830}" type="datetimeFigureOut">
              <a:rPr lang="en-GB"/>
              <a:pPr>
                <a:defRPr/>
              </a:pPr>
              <a:t>13/10/2025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E8AC509-3481-8D41-05F7-4DAB2A91E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0151B83-718C-4663-A917-CA819D701A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11203D-4AAD-4F70-BC12-A88199FB40A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76621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6B1B6DC-D81A-8C87-FD0E-E295DA818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DB1F0-0B26-4968-86D9-D78F98CF25D0}" type="datetimeFigureOut">
              <a:rPr lang="en-GB"/>
              <a:pPr>
                <a:defRPr/>
              </a:pPr>
              <a:t>13/10/2025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9895665-5AC5-9B4E-30A0-9465E779D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BF5FB39-F943-8761-585F-C878E5905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78005F-9411-46CE-97E3-18137750E7A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466874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67A911-0098-7EDD-A55C-FBA91AF53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2F713A-D127-4D15-927C-D493F337F259}" type="datetimeFigureOut">
              <a:rPr lang="en-GB"/>
              <a:pPr>
                <a:defRPr/>
              </a:pPr>
              <a:t>13/10/2025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D77252-88EA-5DBB-B945-A725FC9D9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C23B2B-D3A9-3133-9FF2-D3F02956F5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ACC518-37A1-4724-86C4-961899985BC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13041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F4F531-284C-F79A-FFC5-DCA0C2D4C9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8E420-100C-4C14-B159-D7948E4C2D7C}" type="datetimeFigureOut">
              <a:rPr lang="en-GB"/>
              <a:pPr>
                <a:defRPr/>
              </a:pPr>
              <a:t>13/10/2025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693204-0CC7-7E13-F896-0BC6F50A5D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04790-4DCC-7B65-9F39-BEA9E003E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3041ED-88FA-4F07-967A-9242E008768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539279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F00202-BBCD-9DFD-25A8-8403022A1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73208-FD41-4EB4-BAF3-21ABC979DFB5}" type="datetimeFigureOut">
              <a:rPr lang="en-GB"/>
              <a:pPr>
                <a:defRPr/>
              </a:pPr>
              <a:t>13/10/2025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3B5AA-6676-F071-B0CA-8A23FE3450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C7610C-B03A-02AB-D047-BCE072089B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9599A0-081D-4B7D-BBF4-2C6985ED480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270037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C7277C-E666-B6E5-7906-6CEEB2F1C3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BAFD5-B390-488E-9052-C4BAEDC342E6}" type="datetimeFigureOut">
              <a:rPr lang="en-GB"/>
              <a:pPr>
                <a:defRPr/>
              </a:pPr>
              <a:t>13/10/2025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1145C4-155B-7214-01BC-3418188888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A7A74A-BC5E-A229-1EA2-4CAFA60FB8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898AF9-6759-4C87-A4E9-7CC74B9C4B6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941375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7BCD4-963C-85C4-7EE1-665BAFE7B0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0065B5-433D-4BE8-B7FE-F47BABFC8995}" type="datetimeFigureOut">
              <a:rPr lang="en-GB"/>
              <a:pPr>
                <a:defRPr/>
              </a:pPr>
              <a:t>13/10/2025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D2BDBF-EA21-3838-79DB-46539247A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017CE6-3F74-F695-3973-405692800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41DDF7-DBCF-4CF5-9823-F1F75D48A00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548208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01C670-04EF-73EA-D1C4-3F21A788D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6C371-DDFC-4B84-834B-768F803B024A}" type="datetimeFigureOut">
              <a:rPr lang="en-GB"/>
              <a:pPr>
                <a:defRPr/>
              </a:pPr>
              <a:t>13/10/2025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7CDA7E-DDF6-CED3-30ED-6DB78993D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C5BED0-C9A4-0A9D-B2D5-FFE30C1657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688D22-C674-4906-976A-C21AE5A44DA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6674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87137F7-BB07-4486-7C39-F85330FD02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DFBEF-5A25-4AF7-B489-129988A8BCFD}" type="datetimeFigureOut">
              <a:rPr lang="en-GB"/>
              <a:pPr>
                <a:defRPr/>
              </a:pPr>
              <a:t>13/10/2025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162ECAD-15D7-BF41-9900-F514A817C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72CC45D-8588-361F-E961-A798B954C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9ED30F-421F-4420-A6C7-F0334FA33AC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528814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896944A-AD0A-3ECB-E40B-5E0B107318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2FFCA5-6E34-4230-AF4A-E7FC825E9F0D}" type="datetimeFigureOut">
              <a:rPr lang="en-GB"/>
              <a:pPr>
                <a:defRPr/>
              </a:pPr>
              <a:t>13/10/2025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B7D177D-BEF3-B793-86DF-42B266F7D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AE24794-1E12-9E8A-0866-5D549C124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37C282-8E86-42EA-AE66-B08C84E554D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8308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A156D308-2F52-E5BE-1A65-E22F5A923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840266-6B27-4E87-B453-7D4FEBB7535F}" type="datetimeFigureOut">
              <a:rPr lang="en-GB"/>
              <a:pPr>
                <a:defRPr/>
              </a:pPr>
              <a:t>13/10/2025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DF1E6B6-F811-E1ED-A724-4BC8AB736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DD2F39A-FD67-4822-9037-3E3139ECB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F73A87-38EF-43DA-A653-D5E47958C0E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8605119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30E6C841-864E-4034-F2B1-C0405CD10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E7C7D-21C4-4DC4-947B-1E8449D8530A}" type="datetimeFigureOut">
              <a:rPr lang="en-GB"/>
              <a:pPr>
                <a:defRPr/>
              </a:pPr>
              <a:t>13/10/2025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E2633AA-ABF6-6D21-40C5-EEB03BA3C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ED323BF-4168-5709-BF9E-59E849147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78D8EE-B000-462A-92D8-DE8B6D62E75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213001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7004661-CB02-9A8E-4A9C-01B598351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807AE0-C06F-43A4-BCD5-842FB5BD28D2}" type="datetimeFigureOut">
              <a:rPr lang="en-GB"/>
              <a:pPr>
                <a:defRPr/>
              </a:pPr>
              <a:t>13/10/2025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6658E1C-A39C-BC9D-3C5A-D696F55F70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E8C17F6-A367-24EC-7F24-E7C1E0910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2ACBFC-D58C-46F2-B7A4-D70C563E61B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194915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814498A-6357-2158-A868-CCC41703E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79844-3E21-4E7B-BBAC-0356DE25E465}" type="datetimeFigureOut">
              <a:rPr lang="en-GB"/>
              <a:pPr>
                <a:defRPr/>
              </a:pPr>
              <a:t>13/10/2025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CB1B42B-D882-C3F1-E66E-C7573C921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232CA03-A6E0-8BEA-557F-01AD2E609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10BEC2-61B5-4C3D-99CA-7D57CC1C31B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09976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44B534-91C5-0602-2A36-B50F379324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E0A78-A497-4CDE-B5C1-E319AF8516B0}" type="datetimeFigureOut">
              <a:rPr lang="en-GB"/>
              <a:pPr>
                <a:defRPr/>
              </a:pPr>
              <a:t>13/10/2025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1B25F8-0658-C6D7-6799-7334709FF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7C0D0E-D4AE-4A08-E5F0-1D97C8369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1ABF1-67B7-43D6-987F-FC6057EA24D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1977184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D573DC-5C4C-C13A-D826-338A5783FB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DEDD85-6DBC-47A8-B22E-B84BC1C2D84D}" type="datetimeFigureOut">
              <a:rPr lang="en-GB"/>
              <a:pPr>
                <a:defRPr/>
              </a:pPr>
              <a:t>13/10/2025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D6A27A-1F13-A9DC-EF2E-4C18F1EB9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2D4858-072B-8838-357D-34445FA66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934D95-68C2-4121-B221-7DF51214634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273442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7A58A5A5-6407-8AEE-E248-3FAB505A7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E626D-E266-4C66-A2F7-28573D93008E}" type="datetimeFigureOut">
              <a:rPr lang="en-GB"/>
              <a:pPr>
                <a:defRPr/>
              </a:pPr>
              <a:t>13/10/2025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06539A6-C2FA-D816-9760-992ADEB449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844288D-3A86-CEA3-896C-73122283C1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C21F5C-CBE9-43E0-86D2-A9ECC716486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79659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1711CFB-1D56-AA2B-F0D3-EB090D932CB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0CCB01F-E571-76C4-E634-736FAF13C76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9BF206-3270-47A7-9869-762D73932B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42444ED-858A-48CB-8FC5-DF5B861982F8}" type="datetimeFigureOut">
              <a:rPr lang="en-GB"/>
              <a:pPr>
                <a:defRPr/>
              </a:pPr>
              <a:t>13/10/2025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FB5891-C7B1-42A0-9CC6-5F278C2D24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B5CB22-16A9-41AE-B28C-062003B875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D8EEF184-4BF1-4B9D-973F-372685E0394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9" r:id="rId1"/>
    <p:sldLayoutId id="2147483895" r:id="rId2"/>
    <p:sldLayoutId id="2147483896" r:id="rId3"/>
    <p:sldLayoutId id="2147483897" r:id="rId4"/>
    <p:sldLayoutId id="2147483898" r:id="rId5"/>
    <p:sldLayoutId id="2147483899" r:id="rId6"/>
    <p:sldLayoutId id="2147483900" r:id="rId7"/>
    <p:sldLayoutId id="2147483901" r:id="rId8"/>
    <p:sldLayoutId id="2147483902" r:id="rId9"/>
    <p:sldLayoutId id="2147483903" r:id="rId10"/>
    <p:sldLayoutId id="2147483904" r:id="rId11"/>
    <p:sldLayoutId id="2147483905" r:id="rId12"/>
    <p:sldLayoutId id="2147483906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>
            <a:extLst>
              <a:ext uri="{FF2B5EF4-FFF2-40B4-BE49-F238E27FC236}">
                <a16:creationId xmlns:a16="http://schemas.microsoft.com/office/drawing/2014/main" id="{B743E97E-84EF-3C0F-C756-053DDBAF2D9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2051" name="Text Placeholder 2">
            <a:extLst>
              <a:ext uri="{FF2B5EF4-FFF2-40B4-BE49-F238E27FC236}">
                <a16:creationId xmlns:a16="http://schemas.microsoft.com/office/drawing/2014/main" id="{E481A2C8-E9C4-1BCA-D339-9BA037D1BE5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CEFD66-96BF-4DAB-A618-2C30812B76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875116A-04E2-4173-BCC3-19C51F8102E0}" type="datetimeFigureOut">
              <a:rPr lang="en-GB"/>
              <a:pPr>
                <a:defRPr/>
              </a:pPr>
              <a:t>13/10/2025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94ABDB-D3E4-48DB-A3ED-12186E8AFE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388ADD-BE97-413E-AA96-D7F7FEF50C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25E6B619-FE42-41A4-946F-9857F0871CC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7" r:id="rId1"/>
    <p:sldLayoutId id="2147483908" r:id="rId2"/>
    <p:sldLayoutId id="2147483909" r:id="rId3"/>
    <p:sldLayoutId id="2147483910" r:id="rId4"/>
    <p:sldLayoutId id="2147483911" r:id="rId5"/>
    <p:sldLayoutId id="2147483912" r:id="rId6"/>
    <p:sldLayoutId id="2147483913" r:id="rId7"/>
    <p:sldLayoutId id="2147483914" r:id="rId8"/>
    <p:sldLayoutId id="2147483915" r:id="rId9"/>
    <p:sldLayoutId id="2147483916" r:id="rId10"/>
    <p:sldLayoutId id="2147483917" r:id="rId11"/>
    <p:sldLayoutId id="2147483918" r:id="rId12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1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1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7.png"/><Relationship Id="rId5" Type="http://schemas.openxmlformats.org/officeDocument/2006/relationships/hyperlink" Target="https://www.amazon.co.uk/Read-Write-Inc-Speed-PHONICS/dp/0198460376/ref=sr_1_1?crid=35CD6NLC9PRMP&amp;keywords=read+write+inc+phonics+flash+cards+set+2&amp;qid=1696260229&amp;sprefix=read+write+inc+phonics+flash+cards+set+2%2Caps%2C101&amp;sr=8-1" TargetMode="External"/><Relationship Id="rId4" Type="http://schemas.openxmlformats.org/officeDocument/2006/relationships/hyperlink" Target="https://www.amazon.co.uk/Read-Write-Inc-Speed-PHONICS/dp/019846035X/ref=sr_1_1?crid=CUNQ1FNXAI5Q&amp;keywords=read+write+inc+phonics+flash+cards+set+1&amp;qid=1678378171&amp;sprefix=read+write+inc+phonics+%2Caps%2C80&amp;sr=8-1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5">
            <a:extLst>
              <a:ext uri="{FF2B5EF4-FFF2-40B4-BE49-F238E27FC236}">
                <a16:creationId xmlns:a16="http://schemas.microsoft.com/office/drawing/2014/main" id="{24D580FC-F6D1-4313-BB62-15422EAC5326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124" name="Picture 1">
              <a:extLst>
                <a:ext uri="{FF2B5EF4-FFF2-40B4-BE49-F238E27FC236}">
                  <a16:creationId xmlns:a16="http://schemas.microsoft.com/office/drawing/2014/main" id="{D86435D4-38B7-97E2-0DC2-49B38213455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A99458A-5373-4426-9000-39D747E59356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5123" name="Title 1">
            <a:extLst>
              <a:ext uri="{FF2B5EF4-FFF2-40B4-BE49-F238E27FC236}">
                <a16:creationId xmlns:a16="http://schemas.microsoft.com/office/drawing/2014/main" id="{EBD1C9D0-3BB8-FF3A-40CD-E168A2404C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775" y="365125"/>
            <a:ext cx="8491538" cy="6127750"/>
          </a:xfrm>
        </p:spPr>
        <p:txBody>
          <a:bodyPr/>
          <a:lstStyle/>
          <a:p>
            <a:pPr algn="ctr"/>
            <a:r>
              <a:rPr lang="en-GB" altLang="en-US" sz="6600" b="1">
                <a:solidFill>
                  <a:srgbClr val="7030A0"/>
                </a:solidFill>
                <a:latin typeface="Twinkl Cursive Looped" panose="02000000000000000000" pitchFamily="2" charset="0"/>
              </a:rPr>
              <a:t>Welcome to Year 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13">
            <a:extLst>
              <a:ext uri="{FF2B5EF4-FFF2-40B4-BE49-F238E27FC236}">
                <a16:creationId xmlns:a16="http://schemas.microsoft.com/office/drawing/2014/main" id="{4C704333-98D1-67A3-53E5-9DD7C26A8FEB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7183" name="Picture 1">
              <a:extLst>
                <a:ext uri="{FF2B5EF4-FFF2-40B4-BE49-F238E27FC236}">
                  <a16:creationId xmlns:a16="http://schemas.microsoft.com/office/drawing/2014/main" id="{DFF01200-C71E-C73E-7F56-954DD4A9AB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3DD44D5-8ECD-46F0-9B68-11A4A38D4DC6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7171" name="Title 1">
            <a:extLst>
              <a:ext uri="{FF2B5EF4-FFF2-40B4-BE49-F238E27FC236}">
                <a16:creationId xmlns:a16="http://schemas.microsoft.com/office/drawing/2014/main" id="{F0DAAB0D-94F0-0B81-202A-74FDD732C7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50825"/>
            <a:ext cx="7886700" cy="1325563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en-GB" altLang="en-US" b="1">
                <a:solidFill>
                  <a:srgbClr val="6600CC"/>
                </a:solidFill>
                <a:latin typeface="Twinkl Cursive Looped" panose="02000000000000000000" pitchFamily="2" charset="0"/>
              </a:rPr>
              <a:t>How do children learn to read at The Canons?</a:t>
            </a:r>
          </a:p>
        </p:txBody>
      </p:sp>
      <p:sp>
        <p:nvSpPr>
          <p:cNvPr id="7172" name="TextBox 3">
            <a:extLst>
              <a:ext uri="{FF2B5EF4-FFF2-40B4-BE49-F238E27FC236}">
                <a16:creationId xmlns:a16="http://schemas.microsoft.com/office/drawing/2014/main" id="{614DC710-C61A-B834-35CE-3EAE80E326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4075" y="4879975"/>
            <a:ext cx="13779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Twinkl Cursive Looped" panose="02000000000000000000" pitchFamily="2" charset="0"/>
              </a:rPr>
              <a:t>Phonics sounds and red words</a:t>
            </a:r>
          </a:p>
        </p:txBody>
      </p:sp>
      <p:pic>
        <p:nvPicPr>
          <p:cNvPr id="7173" name="Picture 6" descr="Read Write Inc - High View Primary Learning Centre">
            <a:extLst>
              <a:ext uri="{FF2B5EF4-FFF2-40B4-BE49-F238E27FC236}">
                <a16:creationId xmlns:a16="http://schemas.microsoft.com/office/drawing/2014/main" id="{A520AFF3-6E12-9877-5677-A6892E58E2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1789113"/>
            <a:ext cx="2901950" cy="210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4">
            <a:extLst>
              <a:ext uri="{FF2B5EF4-FFF2-40B4-BE49-F238E27FC236}">
                <a16:creationId xmlns:a16="http://schemas.microsoft.com/office/drawing/2014/main" id="{7F56EB25-D3D1-4D06-A712-6C392EE4943C}"/>
              </a:ext>
            </a:extLst>
          </p:cNvPr>
          <p:cNvSpPr/>
          <p:nvPr/>
        </p:nvSpPr>
        <p:spPr>
          <a:xfrm>
            <a:off x="2513013" y="4127500"/>
            <a:ext cx="809625" cy="5365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Twinkl Cursive Looped" panose="02000000000000000000" pitchFamily="2" charset="0"/>
            </a:endParaRPr>
          </a:p>
        </p:txBody>
      </p:sp>
      <p:pic>
        <p:nvPicPr>
          <p:cNvPr id="7175" name="Picture 8" descr="Read Write Inc">
            <a:extLst>
              <a:ext uri="{FF2B5EF4-FFF2-40B4-BE49-F238E27FC236}">
                <a16:creationId xmlns:a16="http://schemas.microsoft.com/office/drawing/2014/main" id="{00D798AD-8E6A-8CC1-D9AE-A4EAD11980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888" y="3941763"/>
            <a:ext cx="1330325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10" descr="Read Write Inc.: Green Word Cards (READ WRITE INC PHONICS): Amazon.co.uk:  Munton, Gill: 9780198460411: Books">
            <a:extLst>
              <a:ext uri="{FF2B5EF4-FFF2-40B4-BE49-F238E27FC236}">
                <a16:creationId xmlns:a16="http://schemas.microsoft.com/office/drawing/2014/main" id="{BBC4755E-460F-3DD1-30C8-543E2DD2B8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250" y="2101850"/>
            <a:ext cx="1673225" cy="119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7" name="TextBox 10">
            <a:extLst>
              <a:ext uri="{FF2B5EF4-FFF2-40B4-BE49-F238E27FC236}">
                <a16:creationId xmlns:a16="http://schemas.microsoft.com/office/drawing/2014/main" id="{57EED911-09BC-3544-C088-3F15271AFA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30600" y="4864100"/>
            <a:ext cx="20828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Twinkl Cursive Looped" panose="02000000000000000000" pitchFamily="2" charset="0"/>
              </a:rPr>
              <a:t>Blending the sounds to make green words and alien words</a:t>
            </a:r>
          </a:p>
        </p:txBody>
      </p:sp>
      <p:pic>
        <p:nvPicPr>
          <p:cNvPr id="7178" name="Picture 12" descr="Y1 Phonics Screening Practise: New words | Teaching Resources">
            <a:extLst>
              <a:ext uri="{FF2B5EF4-FFF2-40B4-BE49-F238E27FC236}">
                <a16:creationId xmlns:a16="http://schemas.microsoft.com/office/drawing/2014/main" id="{A47558E5-1D5C-7501-79D5-02A06C6DD8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4325" y="3387725"/>
            <a:ext cx="979488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ight Arrow 12">
            <a:extLst>
              <a:ext uri="{FF2B5EF4-FFF2-40B4-BE49-F238E27FC236}">
                <a16:creationId xmlns:a16="http://schemas.microsoft.com/office/drawing/2014/main" id="{5F612B14-A9DF-493F-A165-C9702F3272D6}"/>
              </a:ext>
            </a:extLst>
          </p:cNvPr>
          <p:cNvSpPr/>
          <p:nvPr/>
        </p:nvSpPr>
        <p:spPr>
          <a:xfrm>
            <a:off x="5715000" y="4141788"/>
            <a:ext cx="811213" cy="5365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Twinkl Cursive Looped" panose="02000000000000000000" pitchFamily="2" charset="0"/>
            </a:endParaRPr>
          </a:p>
        </p:txBody>
      </p:sp>
      <p:sp>
        <p:nvSpPr>
          <p:cNvPr id="7180" name="TextBox 13">
            <a:extLst>
              <a:ext uri="{FF2B5EF4-FFF2-40B4-BE49-F238E27FC236}">
                <a16:creationId xmlns:a16="http://schemas.microsoft.com/office/drawing/2014/main" id="{61CD4E3B-1C0A-5834-BE0F-20450FE5FB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7813" y="4764088"/>
            <a:ext cx="2081212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Twinkl Cursive Looped" panose="02000000000000000000" pitchFamily="2" charset="0"/>
              </a:rPr>
              <a:t>Reading texts fluently and understanding what they are reading</a:t>
            </a:r>
          </a:p>
        </p:txBody>
      </p:sp>
      <p:pic>
        <p:nvPicPr>
          <p:cNvPr id="7181" name="Picture 14">
            <a:extLst>
              <a:ext uri="{FF2B5EF4-FFF2-40B4-BE49-F238E27FC236}">
                <a16:creationId xmlns:a16="http://schemas.microsoft.com/office/drawing/2014/main" id="{0B6FE11B-6E99-B54A-40CB-B785C3D6DAA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1854200"/>
            <a:ext cx="2322512" cy="150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2" name="Picture 14" descr="Illustration of Kids Raising their Hands Asking Questions with Question  Marks Above Stock Photo - Alamy">
            <a:extLst>
              <a:ext uri="{FF2B5EF4-FFF2-40B4-BE49-F238E27FC236}">
                <a16:creationId xmlns:a16="http://schemas.microsoft.com/office/drawing/2014/main" id="{1DDF8A5A-8C99-17ED-4923-69CA1153A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40"/>
          <a:stretch>
            <a:fillRect/>
          </a:stretch>
        </p:blipFill>
        <p:spPr bwMode="auto">
          <a:xfrm>
            <a:off x="6935788" y="3494088"/>
            <a:ext cx="1503362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7">
            <a:extLst>
              <a:ext uri="{FF2B5EF4-FFF2-40B4-BE49-F238E27FC236}">
                <a16:creationId xmlns:a16="http://schemas.microsoft.com/office/drawing/2014/main" id="{77A18C39-E33C-E64F-2A82-9D1F3A42F730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9222" name="Picture 1">
              <a:extLst>
                <a:ext uri="{FF2B5EF4-FFF2-40B4-BE49-F238E27FC236}">
                  <a16:creationId xmlns:a16="http://schemas.microsoft.com/office/drawing/2014/main" id="{D13C0FB0-790D-01AC-601C-917CBF55FEA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66BBD50-1A5C-45AA-9320-E8C31AEC6A9C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9221" name="Title 1">
            <a:extLst>
              <a:ext uri="{FF2B5EF4-FFF2-40B4-BE49-F238E27FC236}">
                <a16:creationId xmlns:a16="http://schemas.microsoft.com/office/drawing/2014/main" id="{AA0E1F6E-E264-C0CA-8F29-535EEDC3AD65}"/>
              </a:ext>
            </a:extLst>
          </p:cNvPr>
          <p:cNvSpPr txBox="1">
            <a:spLocks/>
          </p:cNvSpPr>
          <p:nvPr/>
        </p:nvSpPr>
        <p:spPr bwMode="auto">
          <a:xfrm>
            <a:off x="579438" y="0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br>
              <a:rPr lang="en-GB" altLang="en-US" sz="4400" b="1" dirty="0">
                <a:solidFill>
                  <a:schemeClr val="bg1"/>
                </a:solidFill>
                <a:latin typeface="Twinkl Cursive Looped" panose="02000000000000000000" pitchFamily="2" charset="0"/>
              </a:rPr>
            </a:br>
            <a:r>
              <a:rPr lang="en-GB" altLang="en-US" sz="4400" dirty="0">
                <a:solidFill>
                  <a:schemeClr val="accent2"/>
                </a:solidFill>
                <a:latin typeface="Twinkl Cursive Looped" panose="02000000000000000000" pitchFamily="2" charset="0"/>
              </a:rPr>
              <a:t>A good reader looks like this:</a:t>
            </a:r>
            <a:br>
              <a:rPr lang="en-GB" altLang="en-US" sz="4400" dirty="0">
                <a:solidFill>
                  <a:schemeClr val="accent2"/>
                </a:solidFill>
                <a:latin typeface="Twinkl Cursive Looped" panose="02000000000000000000" pitchFamily="2" charset="0"/>
              </a:rPr>
            </a:br>
            <a:endParaRPr lang="en-GB" altLang="en-US" sz="4400" dirty="0">
              <a:solidFill>
                <a:schemeClr val="accent2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040DDC-A7AA-1F05-8907-D4256EB3EF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6006" y="1142683"/>
            <a:ext cx="7571988" cy="489235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3">
            <a:extLst>
              <a:ext uri="{FF2B5EF4-FFF2-40B4-BE49-F238E27FC236}">
                <a16:creationId xmlns:a16="http://schemas.microsoft.com/office/drawing/2014/main" id="{62017D26-C9C1-B2AE-FBB8-03D956AAFC90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1269" name="Picture 1">
              <a:extLst>
                <a:ext uri="{FF2B5EF4-FFF2-40B4-BE49-F238E27FC236}">
                  <a16:creationId xmlns:a16="http://schemas.microsoft.com/office/drawing/2014/main" id="{96785251-31C3-3640-55AD-045F99D66C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B365FD1-052C-451B-AD41-E32B039B587F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11267" name="Title 1">
            <a:extLst>
              <a:ext uri="{FF2B5EF4-FFF2-40B4-BE49-F238E27FC236}">
                <a16:creationId xmlns:a16="http://schemas.microsoft.com/office/drawing/2014/main" id="{61745296-2CEC-70D3-14BC-132A0044A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7813" y="712788"/>
            <a:ext cx="8537575" cy="1325562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en-GB" altLang="en-US" sz="6600">
                <a:latin typeface="Twinkl Cursive Looped" panose="02000000000000000000" pitchFamily="2" charset="0"/>
              </a:rPr>
              <a:t>Where does it start?</a:t>
            </a:r>
          </a:p>
        </p:txBody>
      </p:sp>
      <p:pic>
        <p:nvPicPr>
          <p:cNvPr id="11268" name="Picture 2" descr="Free Read Write Inc. eBooks for EYFS and KS1 - Meopham Community Academy">
            <a:extLst>
              <a:ext uri="{FF2B5EF4-FFF2-40B4-BE49-F238E27FC236}">
                <a16:creationId xmlns:a16="http://schemas.microsoft.com/office/drawing/2014/main" id="{84628F1C-BA3A-3E86-1070-7D4A02AAA6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175" y="2619375"/>
            <a:ext cx="6800850" cy="316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4">
            <a:extLst>
              <a:ext uri="{FF2B5EF4-FFF2-40B4-BE49-F238E27FC236}">
                <a16:creationId xmlns:a16="http://schemas.microsoft.com/office/drawing/2014/main" id="{8BB98FA2-7879-A7FC-FAD5-B99172D9F78E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3318" name="Picture 1">
              <a:extLst>
                <a:ext uri="{FF2B5EF4-FFF2-40B4-BE49-F238E27FC236}">
                  <a16:creationId xmlns:a16="http://schemas.microsoft.com/office/drawing/2014/main" id="{9AA4F7AB-6519-5AE2-859C-AE5E1DC43CB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266F2E4-2831-4BF0-ABC8-5317540D8656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pic>
        <p:nvPicPr>
          <p:cNvPr id="13315" name="Picture 2" descr="Read Write Inc.: Set 1. Speed Sound Cards (READ WRITE INC PHONICS):  Amazon.co.uk: Munton, Gill: 9780198460350: Books">
            <a:extLst>
              <a:ext uri="{FF2B5EF4-FFF2-40B4-BE49-F238E27FC236}">
                <a16:creationId xmlns:a16="http://schemas.microsoft.com/office/drawing/2014/main" id="{27ED266A-F59B-8758-EEA9-500854858E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83" r="4381" b="28175"/>
          <a:stretch>
            <a:fillRect/>
          </a:stretch>
        </p:blipFill>
        <p:spPr bwMode="auto">
          <a:xfrm>
            <a:off x="455613" y="1641475"/>
            <a:ext cx="3906837" cy="386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itle 1">
            <a:extLst>
              <a:ext uri="{FF2B5EF4-FFF2-40B4-BE49-F238E27FC236}">
                <a16:creationId xmlns:a16="http://schemas.microsoft.com/office/drawing/2014/main" id="{91CC8046-987C-886A-5215-301876F1F144}"/>
              </a:ext>
            </a:extLst>
          </p:cNvPr>
          <p:cNvSpPr txBox="1">
            <a:spLocks/>
          </p:cNvSpPr>
          <p:nvPr/>
        </p:nvSpPr>
        <p:spPr bwMode="auto">
          <a:xfrm>
            <a:off x="287338" y="522288"/>
            <a:ext cx="3844925" cy="10715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n-GB" altLang="en-US" sz="1100" b="1">
              <a:solidFill>
                <a:srgbClr val="6600CC"/>
              </a:solidFill>
              <a:latin typeface="Comic Sans MS" panose="030F0702030302020204" pitchFamily="66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400" b="1">
                <a:solidFill>
                  <a:srgbClr val="6600CC"/>
                </a:solidFill>
                <a:latin typeface="Twinkl Cursive Looped" panose="02000000000000000000" pitchFamily="2" charset="0"/>
              </a:rPr>
              <a:t>Set 1 sounds</a:t>
            </a:r>
          </a:p>
        </p:txBody>
      </p:sp>
      <p:pic>
        <p:nvPicPr>
          <p:cNvPr id="13317" name="Picture 2" descr="Read Write Inc. Phonics: Desktop Speed Sounds Chart Pack of 10 : Archbold,  Tim, Miskin, Ruth: Amazon.co.uk: Books">
            <a:extLst>
              <a:ext uri="{FF2B5EF4-FFF2-40B4-BE49-F238E27FC236}">
                <a16:creationId xmlns:a16="http://schemas.microsoft.com/office/drawing/2014/main" id="{08484C14-6114-2A37-843E-6CF84D1E82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317500"/>
            <a:ext cx="4386263" cy="619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Group 3">
            <a:extLst>
              <a:ext uri="{FF2B5EF4-FFF2-40B4-BE49-F238E27FC236}">
                <a16:creationId xmlns:a16="http://schemas.microsoft.com/office/drawing/2014/main" id="{3CF59E8E-D25F-612C-947C-67DC4BD36089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5365" name="Picture 1">
              <a:extLst>
                <a:ext uri="{FF2B5EF4-FFF2-40B4-BE49-F238E27FC236}">
                  <a16:creationId xmlns:a16="http://schemas.microsoft.com/office/drawing/2014/main" id="{E8B9B778-A376-9A7A-C99E-15076115BA9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5BE0F28-A9FB-4845-9F2F-8FB9B994F343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15363" name="Title 1">
            <a:extLst>
              <a:ext uri="{FF2B5EF4-FFF2-40B4-BE49-F238E27FC236}">
                <a16:creationId xmlns:a16="http://schemas.microsoft.com/office/drawing/2014/main" id="{010A0BF6-172C-B54F-9F67-D18F6FACBD37}"/>
              </a:ext>
            </a:extLst>
          </p:cNvPr>
          <p:cNvSpPr txBox="1">
            <a:spLocks/>
          </p:cNvSpPr>
          <p:nvPr/>
        </p:nvSpPr>
        <p:spPr bwMode="auto">
          <a:xfrm>
            <a:off x="2568575" y="330200"/>
            <a:ext cx="3846513" cy="1071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n-GB" altLang="en-US" sz="1100" b="1">
              <a:solidFill>
                <a:srgbClr val="6600CC"/>
              </a:solidFill>
              <a:latin typeface="Comic Sans MS" panose="030F0702030302020204" pitchFamily="66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400" b="1">
                <a:solidFill>
                  <a:srgbClr val="6600CC"/>
                </a:solidFill>
                <a:latin typeface="Twinkl Cursive Looped" panose="02000000000000000000" pitchFamily="2" charset="0"/>
              </a:rPr>
              <a:t>Set 2 sounds</a:t>
            </a:r>
          </a:p>
        </p:txBody>
      </p:sp>
      <p:pic>
        <p:nvPicPr>
          <p:cNvPr id="15364" name="Picture 2" descr="High View School - High View Read Write Inc Phonics">
            <a:extLst>
              <a:ext uri="{FF2B5EF4-FFF2-40B4-BE49-F238E27FC236}">
                <a16:creationId xmlns:a16="http://schemas.microsoft.com/office/drawing/2014/main" id="{52F0E15B-AB3B-0FB9-6811-FEA3A1941C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175" y="1436688"/>
            <a:ext cx="710565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Group 3">
            <a:extLst>
              <a:ext uri="{FF2B5EF4-FFF2-40B4-BE49-F238E27FC236}">
                <a16:creationId xmlns:a16="http://schemas.microsoft.com/office/drawing/2014/main" id="{D9B62417-EBDF-01AF-F737-AD3613B058A5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7413" name="Picture 1">
              <a:extLst>
                <a:ext uri="{FF2B5EF4-FFF2-40B4-BE49-F238E27FC236}">
                  <a16:creationId xmlns:a16="http://schemas.microsoft.com/office/drawing/2014/main" id="{B3F95CAD-79C7-222E-C738-7F3A20C454B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B170830-074B-41F8-8161-83253BA15F5F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17411" name="Title 1">
            <a:extLst>
              <a:ext uri="{FF2B5EF4-FFF2-40B4-BE49-F238E27FC236}">
                <a16:creationId xmlns:a16="http://schemas.microsoft.com/office/drawing/2014/main" id="{A1EC74CB-DA1D-818F-FD56-26C2D7C6DB85}"/>
              </a:ext>
            </a:extLst>
          </p:cNvPr>
          <p:cNvSpPr txBox="1">
            <a:spLocks/>
          </p:cNvSpPr>
          <p:nvPr/>
        </p:nvSpPr>
        <p:spPr bwMode="auto">
          <a:xfrm>
            <a:off x="2568575" y="365125"/>
            <a:ext cx="3846513" cy="1071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en-GB" altLang="en-US" sz="1100" b="1">
              <a:solidFill>
                <a:srgbClr val="6600CC"/>
              </a:solidFill>
              <a:latin typeface="Comic Sans MS" panose="030F0702030302020204" pitchFamily="66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400" b="1">
                <a:solidFill>
                  <a:srgbClr val="6600CC"/>
                </a:solidFill>
                <a:latin typeface="Twinkl Cursive Looped" panose="02000000000000000000" pitchFamily="2" charset="0"/>
              </a:rPr>
              <a:t>Set 3 sounds</a:t>
            </a:r>
          </a:p>
        </p:txBody>
      </p:sp>
      <p:pic>
        <p:nvPicPr>
          <p:cNvPr id="17412" name="Picture 2" descr="Read Write Inc. – Blue Coat Federation">
            <a:extLst>
              <a:ext uri="{FF2B5EF4-FFF2-40B4-BE49-F238E27FC236}">
                <a16:creationId xmlns:a16="http://schemas.microsoft.com/office/drawing/2014/main" id="{14666863-1F27-DCA8-4E51-6F260176BC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9688" y="1255713"/>
            <a:ext cx="6523037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Group 9">
            <a:extLst>
              <a:ext uri="{FF2B5EF4-FFF2-40B4-BE49-F238E27FC236}">
                <a16:creationId xmlns:a16="http://schemas.microsoft.com/office/drawing/2014/main" id="{31FD39BB-1C50-283F-46DA-2FD4984A9336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9466" name="Picture 1">
              <a:extLst>
                <a:ext uri="{FF2B5EF4-FFF2-40B4-BE49-F238E27FC236}">
                  <a16:creationId xmlns:a16="http://schemas.microsoft.com/office/drawing/2014/main" id="{2B687D9E-804C-81D3-5B8E-A1A1312EAEE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3861C24-9C2D-4D87-B7E5-519211DD6860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latin typeface="Twinkl Cursive Looped" panose="02000000000000000000" pitchFamily="2" charset="0"/>
              </a:endParaRPr>
            </a:p>
          </p:txBody>
        </p:sp>
      </p:grpSp>
      <p:sp>
        <p:nvSpPr>
          <p:cNvPr id="19459" name="Title 1">
            <a:extLst>
              <a:ext uri="{FF2B5EF4-FFF2-40B4-BE49-F238E27FC236}">
                <a16:creationId xmlns:a16="http://schemas.microsoft.com/office/drawing/2014/main" id="{51C636ED-4C46-6F78-B7D0-EF17FB25FA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47663"/>
            <a:ext cx="7886700" cy="1325562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en-GB" altLang="en-US" b="1">
                <a:solidFill>
                  <a:srgbClr val="6600CC"/>
                </a:solidFill>
                <a:latin typeface="Twinkl Cursive Looped" panose="02000000000000000000" pitchFamily="2" charset="0"/>
              </a:rPr>
              <a:t>What do we mean by ‘special friends’? </a:t>
            </a:r>
          </a:p>
        </p:txBody>
      </p:sp>
      <p:sp>
        <p:nvSpPr>
          <p:cNvPr id="19460" name="Content Placeholder 2">
            <a:extLst>
              <a:ext uri="{FF2B5EF4-FFF2-40B4-BE49-F238E27FC236}">
                <a16:creationId xmlns:a16="http://schemas.microsoft.com/office/drawing/2014/main" id="{FB5C3070-C7EC-0329-A03D-CDDBB6AD0B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6250" y="1801813"/>
            <a:ext cx="8191500" cy="4640262"/>
          </a:xfrm>
        </p:spPr>
        <p:txBody>
          <a:bodyPr/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sz="3200">
                <a:latin typeface="Twinkl Cursive Looped" panose="02000000000000000000" pitchFamily="2" charset="0"/>
              </a:rPr>
              <a:t>‘Special friends’ are 2 or 3 letters that make one sound. 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altLang="en-US">
              <a:latin typeface="Twinkl Cursive Looped" panose="02000000000000000000" pitchFamily="2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altLang="en-US">
              <a:latin typeface="Twinkl Cursive Looped" panose="02000000000000000000" pitchFamily="2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altLang="en-US">
              <a:latin typeface="Twinkl Cursive Looped" panose="02000000000000000000" pitchFamily="2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altLang="en-US">
              <a:latin typeface="Twinkl Cursive Looped" panose="02000000000000000000" pitchFamily="2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altLang="en-US">
              <a:latin typeface="Twinkl Cursive Looped" panose="02000000000000000000" pitchFamily="2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altLang="en-US">
              <a:latin typeface="Twinkl Cursive Looped" panose="02000000000000000000" pitchFamily="2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sz="3600" b="1">
                <a:solidFill>
                  <a:srgbClr val="008000"/>
                </a:solidFill>
                <a:latin typeface="Comic Sans MS" panose="030F0702030302020204" pitchFamily="66" charset="0"/>
              </a:rPr>
              <a:t>p r </a:t>
            </a:r>
            <a:r>
              <a:rPr lang="en-GB" altLang="en-US" sz="3600" b="1" u="sng">
                <a:solidFill>
                  <a:srgbClr val="008000"/>
                </a:solidFill>
                <a:latin typeface="Comic Sans MS" panose="030F0702030302020204" pitchFamily="66" charset="0"/>
              </a:rPr>
              <a:t>ay</a:t>
            </a:r>
            <a:r>
              <a:rPr lang="en-GB" altLang="en-US" sz="3600" b="1">
                <a:solidFill>
                  <a:srgbClr val="008000"/>
                </a:solidFill>
                <a:latin typeface="Comic Sans MS" panose="030F0702030302020204" pitchFamily="66" charset="0"/>
              </a:rPr>
              <a:t>		t r </a:t>
            </a:r>
            <a:r>
              <a:rPr lang="en-GB" altLang="en-US" sz="3600" b="1" u="sng">
                <a:solidFill>
                  <a:srgbClr val="008000"/>
                </a:solidFill>
                <a:latin typeface="Comic Sans MS" panose="030F0702030302020204" pitchFamily="66" charset="0"/>
              </a:rPr>
              <a:t>ai</a:t>
            </a:r>
            <a:r>
              <a:rPr lang="en-GB" altLang="en-US" sz="3600" b="1">
                <a:solidFill>
                  <a:srgbClr val="008000"/>
                </a:solidFill>
                <a:latin typeface="Comic Sans MS" panose="030F0702030302020204" pitchFamily="66" charset="0"/>
              </a:rPr>
              <a:t> n		</a:t>
            </a:r>
            <a:r>
              <a:rPr lang="en-GB" altLang="en-US" sz="3600" b="1" u="sng">
                <a:solidFill>
                  <a:srgbClr val="008000"/>
                </a:solidFill>
                <a:latin typeface="Comic Sans MS" panose="030F0702030302020204" pitchFamily="66" charset="0"/>
              </a:rPr>
              <a:t>sh</a:t>
            </a:r>
            <a:r>
              <a:rPr lang="en-GB" altLang="en-US" sz="3600" b="1">
                <a:solidFill>
                  <a:srgbClr val="008000"/>
                </a:solidFill>
                <a:latin typeface="Comic Sans MS" panose="030F0702030302020204" pitchFamily="66" charset="0"/>
              </a:rPr>
              <a:t> a k e</a:t>
            </a:r>
          </a:p>
        </p:txBody>
      </p:sp>
      <p:pic>
        <p:nvPicPr>
          <p:cNvPr id="19461" name="Picture 2" descr="Year 1 – Monday 30th March – St Mark&amp;#39;s CofE Primary School">
            <a:extLst>
              <a:ext uri="{FF2B5EF4-FFF2-40B4-BE49-F238E27FC236}">
                <a16:creationId xmlns:a16="http://schemas.microsoft.com/office/drawing/2014/main" id="{66251285-19A3-1B51-B66E-20FC80C325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2936875"/>
            <a:ext cx="4625975" cy="236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rc 1">
            <a:extLst>
              <a:ext uri="{FF2B5EF4-FFF2-40B4-BE49-F238E27FC236}">
                <a16:creationId xmlns:a16="http://schemas.microsoft.com/office/drawing/2014/main" id="{040C2F90-926E-484A-BFEB-4BF21FF90E9B}"/>
              </a:ext>
            </a:extLst>
          </p:cNvPr>
          <p:cNvSpPr/>
          <p:nvPr/>
        </p:nvSpPr>
        <p:spPr>
          <a:xfrm rot="17720456">
            <a:off x="7021512" y="5832476"/>
            <a:ext cx="995363" cy="722312"/>
          </a:xfrm>
          <a:prstGeom prst="arc">
            <a:avLst>
              <a:gd name="adj1" fmla="val 17445186"/>
              <a:gd name="adj2" fmla="val 1475048"/>
            </a:avLst>
          </a:prstGeom>
          <a:ln w="28575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Twinkl Cursive Looped" panose="02000000000000000000" pitchFamily="2" charset="0"/>
            </a:endParaRP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E81006E1-E922-4886-A098-4FD91727918E}"/>
              </a:ext>
            </a:extLst>
          </p:cNvPr>
          <p:cNvCxnSpPr/>
          <p:nvPr/>
        </p:nvCxnSpPr>
        <p:spPr>
          <a:xfrm flipH="1">
            <a:off x="2349500" y="5160963"/>
            <a:ext cx="300038" cy="66198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97DD2ED5-C83D-4C40-B62D-EF6ECC195251}"/>
              </a:ext>
            </a:extLst>
          </p:cNvPr>
          <p:cNvCxnSpPr/>
          <p:nvPr/>
        </p:nvCxnSpPr>
        <p:spPr>
          <a:xfrm flipH="1">
            <a:off x="4691063" y="5160963"/>
            <a:ext cx="41275" cy="57785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31BE4C43-D593-4C91-B463-E21E4B2CCB87}"/>
              </a:ext>
            </a:extLst>
          </p:cNvPr>
          <p:cNvCxnSpPr/>
          <p:nvPr/>
        </p:nvCxnSpPr>
        <p:spPr>
          <a:xfrm>
            <a:off x="6681788" y="5160963"/>
            <a:ext cx="935037" cy="42862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Group 4">
            <a:extLst>
              <a:ext uri="{FF2B5EF4-FFF2-40B4-BE49-F238E27FC236}">
                <a16:creationId xmlns:a16="http://schemas.microsoft.com/office/drawing/2014/main" id="{DABC1600-F4F7-6099-5A82-2DCC33944BE4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1510" name="Picture 1">
              <a:extLst>
                <a:ext uri="{FF2B5EF4-FFF2-40B4-BE49-F238E27FC236}">
                  <a16:creationId xmlns:a16="http://schemas.microsoft.com/office/drawing/2014/main" id="{10451111-B584-5092-3DD1-BDD034F5602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2B87EDD-4BEA-4474-AE20-AACB4FABD017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21507" name="Title 1">
            <a:extLst>
              <a:ext uri="{FF2B5EF4-FFF2-40B4-BE49-F238E27FC236}">
                <a16:creationId xmlns:a16="http://schemas.microsoft.com/office/drawing/2014/main" id="{5343D430-CF26-A2DD-1319-2A78ACA03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800" y="365125"/>
            <a:ext cx="4589463" cy="1325563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en-GB" altLang="en-US" sz="4800" b="1">
                <a:solidFill>
                  <a:srgbClr val="6600CC"/>
                </a:solidFill>
                <a:latin typeface="Twinkl Cursive Looped" panose="02000000000000000000" pitchFamily="2" charset="0"/>
              </a:rPr>
              <a:t>Who is Fred?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AEC497-B52F-4D83-874F-BBBE5D2A5D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39963"/>
            <a:ext cx="7886700" cy="3937000"/>
          </a:xfrm>
        </p:spPr>
        <p:txBody>
          <a:bodyPr/>
          <a:lstStyle/>
          <a:p>
            <a:pPr>
              <a:defRPr/>
            </a:pPr>
            <a:r>
              <a:rPr lang="en-GB" sz="3200" dirty="0">
                <a:latin typeface="Twinkl Cursive Looped" panose="02000000000000000000" pitchFamily="2" charset="0"/>
              </a:rPr>
              <a:t>Fred can only speak through ‘Fred Talk’ which is </a:t>
            </a:r>
            <a:r>
              <a:rPr lang="en-GB" sz="32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blending sounds together</a:t>
            </a:r>
            <a:r>
              <a:rPr lang="en-GB" sz="3200" dirty="0">
                <a:latin typeface="Twinkl Cursive Looped" panose="02000000000000000000" pitchFamily="2" charset="0"/>
              </a:rPr>
              <a:t> to read a word:</a:t>
            </a:r>
          </a:p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en-GB" sz="5400" b="1" dirty="0">
                <a:solidFill>
                  <a:srgbClr val="006600"/>
                </a:solidFill>
                <a:latin typeface="Comic Sans MS" panose="030F0702030302020204" pitchFamily="66" charset="0"/>
              </a:rPr>
              <a:t>p l </a:t>
            </a:r>
            <a:r>
              <a:rPr lang="en-GB" sz="5400" b="1" u="sng" dirty="0">
                <a:solidFill>
                  <a:srgbClr val="006600"/>
                </a:solidFill>
                <a:latin typeface="Comic Sans MS" panose="030F0702030302020204" pitchFamily="66" charset="0"/>
              </a:rPr>
              <a:t>ay</a:t>
            </a:r>
            <a:r>
              <a:rPr lang="en-GB" sz="5400" b="1" dirty="0">
                <a:solidFill>
                  <a:srgbClr val="006600"/>
                </a:solidFill>
                <a:latin typeface="Comic Sans MS" panose="030F0702030302020204" pitchFamily="66" charset="0"/>
              </a:rPr>
              <a:t>		s t r </a:t>
            </a:r>
            <a:r>
              <a:rPr lang="en-GB" sz="5400" b="1" u="sng" dirty="0" err="1">
                <a:solidFill>
                  <a:srgbClr val="006600"/>
                </a:solidFill>
                <a:latin typeface="Comic Sans MS" panose="030F0702030302020204" pitchFamily="66" charset="0"/>
              </a:rPr>
              <a:t>ee</a:t>
            </a:r>
            <a:r>
              <a:rPr lang="en-GB" sz="5400" b="1" dirty="0">
                <a:solidFill>
                  <a:srgbClr val="006600"/>
                </a:solidFill>
                <a:latin typeface="Comic Sans MS" panose="030F0702030302020204" pitchFamily="66" charset="0"/>
              </a:rPr>
              <a:t> t</a:t>
            </a:r>
          </a:p>
          <a:p>
            <a:pPr marL="0" indent="0" algn="ctr">
              <a:buFont typeface="Arial" panose="020B0604020202020204" pitchFamily="34" charset="0"/>
              <a:buNone/>
              <a:defRPr/>
            </a:pPr>
            <a:endParaRPr lang="en-GB" dirty="0">
              <a:latin typeface="Twinkl Cursive Looped" panose="02000000000000000000" pitchFamily="2" charset="0"/>
            </a:endParaRPr>
          </a:p>
          <a:p>
            <a:pPr>
              <a:defRPr/>
            </a:pPr>
            <a:r>
              <a:rPr lang="en-GB" sz="3200" dirty="0">
                <a:latin typeface="Twinkl Cursive Looped" panose="02000000000000000000" pitchFamily="2" charset="0"/>
              </a:rPr>
              <a:t>If your child finds reading tricky, encourage them to </a:t>
            </a:r>
            <a:r>
              <a:rPr lang="en-GB" sz="32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‘Fred Talk’ words</a:t>
            </a:r>
            <a:r>
              <a:rPr lang="en-GB" sz="3200" dirty="0">
                <a:latin typeface="Twinkl Cursive Looped" panose="02000000000000000000" pitchFamily="2" charset="0"/>
              </a:rPr>
              <a:t> to help them read it. </a:t>
            </a:r>
            <a:endParaRPr lang="en-GB" sz="2000" dirty="0">
              <a:latin typeface="Twinkl Cursive Looped" panose="02000000000000000000" pitchFamily="2" charset="0"/>
            </a:endParaRPr>
          </a:p>
        </p:txBody>
      </p:sp>
      <p:pic>
        <p:nvPicPr>
          <p:cNvPr id="21509" name="Picture 2" descr="9780199116546: Read Write Inc.: Fred the Frog - Toy (READ WRITE INC  PHONICS) - AbeBooks - Miskin, Ruth: 0199116547">
            <a:extLst>
              <a:ext uri="{FF2B5EF4-FFF2-40B4-BE49-F238E27FC236}">
                <a16:creationId xmlns:a16="http://schemas.microsoft.com/office/drawing/2014/main" id="{A1239EBE-9E27-26EC-D01A-B5D7C4C38F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8650" y="365125"/>
            <a:ext cx="2806700" cy="187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Group 4">
            <a:extLst>
              <a:ext uri="{FF2B5EF4-FFF2-40B4-BE49-F238E27FC236}">
                <a16:creationId xmlns:a16="http://schemas.microsoft.com/office/drawing/2014/main" id="{91039E29-C68B-CB0B-259A-23F5CE2BAAE5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3558" name="Picture 1">
              <a:extLst>
                <a:ext uri="{FF2B5EF4-FFF2-40B4-BE49-F238E27FC236}">
                  <a16:creationId xmlns:a16="http://schemas.microsoft.com/office/drawing/2014/main" id="{22A7217E-8981-9556-4BCD-701B2911B29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E90E128D-FF62-44B9-94DE-F4BF3A2D512D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23555" name="TextBox 2">
            <a:extLst>
              <a:ext uri="{FF2B5EF4-FFF2-40B4-BE49-F238E27FC236}">
                <a16:creationId xmlns:a16="http://schemas.microsoft.com/office/drawing/2014/main" id="{5464E40A-1562-CEFA-9C5A-16D1D19C4E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5725" y="6072188"/>
            <a:ext cx="37258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7030A0"/>
                </a:solidFill>
                <a:latin typeface="Twinkl Cursive Looped" panose="02000000000000000000" pitchFamily="2" charset="0"/>
              </a:rPr>
              <a:t>Monday 8</a:t>
            </a:r>
            <a:r>
              <a:rPr lang="en-GB" altLang="en-US" baseline="300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th</a:t>
            </a:r>
            <a:r>
              <a:rPr lang="en-GB" altLang="en-US" dirty="0">
                <a:solidFill>
                  <a:srgbClr val="7030A0"/>
                </a:solidFill>
                <a:latin typeface="Twinkl Cursive Looped" panose="02000000000000000000" pitchFamily="2" charset="0"/>
              </a:rPr>
              <a:t> June 2026</a:t>
            </a:r>
          </a:p>
        </p:txBody>
      </p:sp>
      <p:sp>
        <p:nvSpPr>
          <p:cNvPr id="23556" name="Content Placeholder 2">
            <a:extLst>
              <a:ext uri="{FF2B5EF4-FFF2-40B4-BE49-F238E27FC236}">
                <a16:creationId xmlns:a16="http://schemas.microsoft.com/office/drawing/2014/main" id="{A1FC1A37-1358-9F10-E887-CE01FFDF0A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1988" y="2166938"/>
            <a:ext cx="7886700" cy="393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altLang="en-US" sz="3200">
                <a:latin typeface="Twinkl Cursive Looped" panose="02000000000000000000" pitchFamily="2" charset="0"/>
              </a:rPr>
              <a:t>Children in Year 1 throughout the country will all be taking part in a phonics screening check during June.</a:t>
            </a:r>
          </a:p>
          <a:p>
            <a:r>
              <a:rPr lang="en-GB" altLang="en-US" sz="3200">
                <a:latin typeface="Twinkl Cursive Looped" panose="02000000000000000000" pitchFamily="2" charset="0"/>
              </a:rPr>
              <a:t>The phonics screening check is designed to confirm whether individual children have learnt sufficient phonic decoding and blending skills to an appropriate standard.</a:t>
            </a:r>
            <a:endParaRPr lang="en-GB" altLang="en-US">
              <a:latin typeface="Twinkl Cursive Looped" panose="02000000000000000000" pitchFamily="2" charset="0"/>
            </a:endParaRPr>
          </a:p>
        </p:txBody>
      </p:sp>
      <p:sp>
        <p:nvSpPr>
          <p:cNvPr id="23557" name="Title 1">
            <a:extLst>
              <a:ext uri="{FF2B5EF4-FFF2-40B4-BE49-F238E27FC236}">
                <a16:creationId xmlns:a16="http://schemas.microsoft.com/office/drawing/2014/main" id="{C6C3AEEF-BDEF-052E-F5FC-853710F401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775" y="546100"/>
            <a:ext cx="8248650" cy="14398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800" b="1">
                <a:solidFill>
                  <a:srgbClr val="6600CC"/>
                </a:solidFill>
                <a:latin typeface="Twinkl Cursive Looped" panose="02000000000000000000" pitchFamily="2" charset="0"/>
              </a:rPr>
              <a:t>What is the phonics screening check?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4">
            <a:extLst>
              <a:ext uri="{FF2B5EF4-FFF2-40B4-BE49-F238E27FC236}">
                <a16:creationId xmlns:a16="http://schemas.microsoft.com/office/drawing/2014/main" id="{81F40037-089D-9C92-A5B3-624D016AE045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5606" name="Picture 1">
              <a:extLst>
                <a:ext uri="{FF2B5EF4-FFF2-40B4-BE49-F238E27FC236}">
                  <a16:creationId xmlns:a16="http://schemas.microsoft.com/office/drawing/2014/main" id="{D7842676-8B01-2A01-69DE-331344F3071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0A26448-193B-401A-B646-69D02849CC4E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45DAA771-7EE7-EB72-6C3E-728107C7C4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1988" y="1393825"/>
            <a:ext cx="7886700" cy="447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altLang="en-US">
                <a:latin typeface="Twinkl Cursive Looped" panose="02000000000000000000" pitchFamily="2" charset="0"/>
              </a:rPr>
              <a:t>Pseudo words will be shown to your child with a picture of an alien. This provides the children with a context for the pseudo word which is independent from any existing vocabulary they may have.</a:t>
            </a:r>
          </a:p>
          <a:p>
            <a:r>
              <a:rPr lang="en-GB" altLang="en-US">
                <a:latin typeface="Twinkl Cursive Looped" panose="02000000000000000000" pitchFamily="2" charset="0"/>
              </a:rPr>
              <a:t>Pseudo words are included because they will be new to all pupils; they do not favour children with a good vocabulary knowledge or visual memory of words.</a:t>
            </a:r>
            <a:endParaRPr lang="en-GB" altLang="en-US" sz="2400">
              <a:latin typeface="Twinkl Cursive Looped" panose="02000000000000000000" pitchFamily="2" charset="0"/>
            </a:endParaRPr>
          </a:p>
        </p:txBody>
      </p:sp>
      <p:sp>
        <p:nvSpPr>
          <p:cNvPr id="25604" name="Title 1">
            <a:extLst>
              <a:ext uri="{FF2B5EF4-FFF2-40B4-BE49-F238E27FC236}">
                <a16:creationId xmlns:a16="http://schemas.microsoft.com/office/drawing/2014/main" id="{20C72A87-A044-00DA-12F1-BA7A43781E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775" y="365125"/>
            <a:ext cx="8491538" cy="6635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rgbClr val="6600CC"/>
                </a:solidFill>
                <a:latin typeface="Twinkl Cursive Looped" panose="02000000000000000000" pitchFamily="2" charset="0"/>
              </a:rPr>
              <a:t>Pseudo Words (Nonsense Words)</a:t>
            </a:r>
          </a:p>
        </p:txBody>
      </p:sp>
      <p:pic>
        <p:nvPicPr>
          <p:cNvPr id="25605" name="Picture 1">
            <a:extLst>
              <a:ext uri="{FF2B5EF4-FFF2-40B4-BE49-F238E27FC236}">
                <a16:creationId xmlns:a16="http://schemas.microsoft.com/office/drawing/2014/main" id="{95798F69-6F37-C2B4-6A91-A7DA09FBCB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45" t="61391" r="5206" b="7375"/>
          <a:stretch>
            <a:fillRect/>
          </a:stretch>
        </p:blipFill>
        <p:spPr bwMode="auto">
          <a:xfrm>
            <a:off x="6961188" y="4543425"/>
            <a:ext cx="1733550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>
            <a:extLst>
              <a:ext uri="{FF2B5EF4-FFF2-40B4-BE49-F238E27FC236}">
                <a16:creationId xmlns:a16="http://schemas.microsoft.com/office/drawing/2014/main" id="{7F0F3ADD-FDA2-1A33-A877-2478E473B6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>
            <a:extLst>
              <a:ext uri="{FF2B5EF4-FFF2-40B4-BE49-F238E27FC236}">
                <a16:creationId xmlns:a16="http://schemas.microsoft.com/office/drawing/2014/main" id="{DE5BF082-765B-254E-F471-94F10294AE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4">
            <a:extLst>
              <a:ext uri="{FF2B5EF4-FFF2-40B4-BE49-F238E27FC236}">
                <a16:creationId xmlns:a16="http://schemas.microsoft.com/office/drawing/2014/main" id="{91F94291-FD44-F2F9-2712-C7ABA8ECA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79" t="37177" r="25072" b="29829"/>
          <a:stretch>
            <a:fillRect/>
          </a:stretch>
        </p:blipFill>
        <p:spPr bwMode="auto">
          <a:xfrm>
            <a:off x="2782888" y="5137150"/>
            <a:ext cx="3578225" cy="129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>
            <a:extLst>
              <a:ext uri="{FF2B5EF4-FFF2-40B4-BE49-F238E27FC236}">
                <a16:creationId xmlns:a16="http://schemas.microsoft.com/office/drawing/2014/main" id="{93EA9B61-5E49-A3B7-CF56-6B507F6385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1438" y="296863"/>
            <a:ext cx="65341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400" b="1">
                <a:solidFill>
                  <a:srgbClr val="7030A0"/>
                </a:solidFill>
                <a:latin typeface="Twinkl Cursive Looped" panose="02000000000000000000" pitchFamily="2" charset="0"/>
              </a:rPr>
              <a:t>Phonics Groups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85394951-975B-4FCF-9B0A-B98325774D47}"/>
              </a:ext>
            </a:extLst>
          </p:cNvPr>
          <p:cNvCxnSpPr/>
          <p:nvPr/>
        </p:nvCxnSpPr>
        <p:spPr>
          <a:xfrm flipH="1">
            <a:off x="3482975" y="2459038"/>
            <a:ext cx="1358900" cy="0"/>
          </a:xfrm>
          <a:prstGeom prst="straightConnector1">
            <a:avLst/>
          </a:prstGeom>
          <a:ln w="571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8E136558-3B53-46A1-8443-DA8F0A917E69}"/>
              </a:ext>
            </a:extLst>
          </p:cNvPr>
          <p:cNvCxnSpPr>
            <a:cxnSpLocks/>
          </p:cNvCxnSpPr>
          <p:nvPr/>
        </p:nvCxnSpPr>
        <p:spPr>
          <a:xfrm flipH="1">
            <a:off x="3346450" y="5975350"/>
            <a:ext cx="1155700" cy="1588"/>
          </a:xfrm>
          <a:prstGeom prst="straightConnector1">
            <a:avLst/>
          </a:prstGeom>
          <a:ln w="571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0C6A930-9310-45FD-A140-566939FEB595}"/>
              </a:ext>
            </a:extLst>
          </p:cNvPr>
          <p:cNvCxnSpPr>
            <a:cxnSpLocks/>
          </p:cNvCxnSpPr>
          <p:nvPr/>
        </p:nvCxnSpPr>
        <p:spPr>
          <a:xfrm flipH="1">
            <a:off x="3346450" y="3762375"/>
            <a:ext cx="1155700" cy="0"/>
          </a:xfrm>
          <a:prstGeom prst="straightConnector1">
            <a:avLst/>
          </a:prstGeom>
          <a:ln w="5715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750" name="Rectangle 20">
            <a:extLst>
              <a:ext uri="{FF2B5EF4-FFF2-40B4-BE49-F238E27FC236}">
                <a16:creationId xmlns:a16="http://schemas.microsoft.com/office/drawing/2014/main" id="{3C423404-727A-2314-3750-9E3F96B0C8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9600" y="5637213"/>
            <a:ext cx="34559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rgbClr val="0070C0"/>
                </a:solidFill>
                <a:latin typeface="Twinkl Cursive Looped" panose="02000000000000000000" pitchFamily="2" charset="0"/>
              </a:rPr>
              <a:t>End of Year 1</a:t>
            </a:r>
          </a:p>
        </p:txBody>
      </p:sp>
      <p:sp>
        <p:nvSpPr>
          <p:cNvPr id="31751" name="Rectangle 21">
            <a:extLst>
              <a:ext uri="{FF2B5EF4-FFF2-40B4-BE49-F238E27FC236}">
                <a16:creationId xmlns:a16="http://schemas.microsoft.com/office/drawing/2014/main" id="{5E1BDAEC-04E8-A378-817C-3084A60C73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6250" y="3340100"/>
            <a:ext cx="44942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rgbClr val="92D050"/>
                </a:solidFill>
                <a:latin typeface="Twinkl Cursive Looped" panose="02000000000000000000" pitchFamily="2" charset="0"/>
              </a:rPr>
              <a:t>End of Reception</a:t>
            </a:r>
          </a:p>
        </p:txBody>
      </p:sp>
      <p:pic>
        <p:nvPicPr>
          <p:cNvPr id="31752" name="Picture 2" descr="Free Read Write Inc. eBooks for EYFS and KS1 - Meopham Community Academy">
            <a:extLst>
              <a:ext uri="{FF2B5EF4-FFF2-40B4-BE49-F238E27FC236}">
                <a16:creationId xmlns:a16="http://schemas.microsoft.com/office/drawing/2014/main" id="{92A90BDF-DD60-09FF-DBF9-0FBF5A0281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4725" y="322263"/>
            <a:ext cx="1589088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3" name="Picture 2" descr="Free Read Write Inc. eBooks for EYFS and KS1 - Meopham Community Academy">
            <a:extLst>
              <a:ext uri="{FF2B5EF4-FFF2-40B4-BE49-F238E27FC236}">
                <a16:creationId xmlns:a16="http://schemas.microsoft.com/office/drawing/2014/main" id="{41669248-6E46-5777-95C2-09188AB978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254000"/>
            <a:ext cx="15875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9D398D6-6609-45AE-9446-CCE5E3A96809}"/>
              </a:ext>
            </a:extLst>
          </p:cNvPr>
          <p:cNvSpPr/>
          <p:nvPr/>
        </p:nvSpPr>
        <p:spPr>
          <a:xfrm>
            <a:off x="665163" y="2495550"/>
            <a:ext cx="2795587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endParaRPr lang="en-GB" sz="4000" dirty="0">
              <a:highlight>
                <a:srgbClr val="FFFF00"/>
              </a:highlight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E94AC12-B12E-4D84-B424-CE13568C1D9F}"/>
              </a:ext>
            </a:extLst>
          </p:cNvPr>
          <p:cNvGraphicFramePr>
            <a:graphicFrameLocks noGrp="1"/>
          </p:cNvGraphicFramePr>
          <p:nvPr/>
        </p:nvGraphicFramePr>
        <p:xfrm>
          <a:off x="577850" y="1220788"/>
          <a:ext cx="2660650" cy="548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0650">
                  <a:extLst>
                    <a:ext uri="{9D8B030D-6E8A-4147-A177-3AD203B41FA5}">
                      <a16:colId xmlns:a16="http://schemas.microsoft.com/office/drawing/2014/main" val="3715835537"/>
                    </a:ext>
                  </a:extLst>
                </a:gridCol>
              </a:tblGrid>
              <a:tr h="361218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Set 1 Group A</a:t>
                      </a:r>
                    </a:p>
                  </a:txBody>
                  <a:tcPr marL="91482" marR="9148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7124177"/>
                  </a:ext>
                </a:extLst>
              </a:tr>
              <a:tr h="361218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Set Group B</a:t>
                      </a:r>
                    </a:p>
                  </a:txBody>
                  <a:tcPr marL="91482" marR="9148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1806956"/>
                  </a:ext>
                </a:extLst>
              </a:tr>
              <a:tr h="361218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Set 1 Group C</a:t>
                      </a:r>
                    </a:p>
                  </a:txBody>
                  <a:tcPr marL="91482" marR="9148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4381753"/>
                  </a:ext>
                </a:extLst>
              </a:tr>
              <a:tr h="361218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Ditty</a:t>
                      </a:r>
                    </a:p>
                  </a:txBody>
                  <a:tcPr marL="91482" marR="9148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6481801"/>
                  </a:ext>
                </a:extLst>
              </a:tr>
              <a:tr h="361218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rgbClr val="FF0000"/>
                          </a:solidFill>
                          <a:latin typeface="Twinkl Cursive Looped" panose="02000000000000000000" pitchFamily="2" charset="0"/>
                        </a:rPr>
                        <a:t>Red</a:t>
                      </a:r>
                    </a:p>
                  </a:txBody>
                  <a:tcPr marL="91482" marR="9148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2301162"/>
                  </a:ext>
                </a:extLst>
              </a:tr>
              <a:tr h="361218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rgbClr val="92D050"/>
                          </a:solidFill>
                          <a:latin typeface="Twinkl Cursive Looped" panose="02000000000000000000" pitchFamily="2" charset="0"/>
                        </a:rPr>
                        <a:t>Green</a:t>
                      </a:r>
                    </a:p>
                  </a:txBody>
                  <a:tcPr marL="91482" marR="9148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3962270"/>
                  </a:ext>
                </a:extLst>
              </a:tr>
              <a:tr h="361218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rgbClr val="7030A0"/>
                          </a:solidFill>
                          <a:latin typeface="Twinkl Cursive Looped" panose="02000000000000000000" pitchFamily="2" charset="0"/>
                        </a:rPr>
                        <a:t>Purple</a:t>
                      </a:r>
                    </a:p>
                  </a:txBody>
                  <a:tcPr marL="91482" marR="9148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1914323"/>
                  </a:ext>
                </a:extLst>
              </a:tr>
              <a:tr h="361218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rgbClr val="FF99FF"/>
                          </a:solidFill>
                          <a:latin typeface="Twinkl Cursive Looped" panose="02000000000000000000" pitchFamily="2" charset="0"/>
                        </a:rPr>
                        <a:t>Pink</a:t>
                      </a:r>
                    </a:p>
                  </a:txBody>
                  <a:tcPr marL="91482" marR="9148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5032636"/>
                  </a:ext>
                </a:extLst>
              </a:tr>
              <a:tr h="361218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accent2"/>
                          </a:solidFill>
                          <a:latin typeface="Twinkl Cursive Looped" panose="02000000000000000000" pitchFamily="2" charset="0"/>
                        </a:rPr>
                        <a:t>Orange</a:t>
                      </a:r>
                    </a:p>
                  </a:txBody>
                  <a:tcPr marL="91482" marR="9148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7293315"/>
                  </a:ext>
                </a:extLst>
              </a:tr>
              <a:tr h="361218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rgbClr val="FFC000"/>
                          </a:solidFill>
                          <a:latin typeface="Twinkl Cursive Looped" panose="02000000000000000000" pitchFamily="2" charset="0"/>
                        </a:rPr>
                        <a:t>Yellow</a:t>
                      </a:r>
                    </a:p>
                  </a:txBody>
                  <a:tcPr marL="91482" marR="9148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0710909"/>
                  </a:ext>
                </a:extLst>
              </a:tr>
              <a:tr h="361218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rgbClr val="0070C0"/>
                          </a:solidFill>
                          <a:latin typeface="Twinkl Cursive Looped" panose="02000000000000000000" pitchFamily="2" charset="0"/>
                        </a:rPr>
                        <a:t>Blue</a:t>
                      </a:r>
                    </a:p>
                  </a:txBody>
                  <a:tcPr marL="91482" marR="9148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0562283"/>
                  </a:ext>
                </a:extLst>
              </a:tr>
              <a:tr h="361218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Twinkl Cursive Looped" panose="02000000000000000000" pitchFamily="2" charset="0"/>
                        </a:rPr>
                        <a:t>Grey</a:t>
                      </a:r>
                    </a:p>
                  </a:txBody>
                  <a:tcPr marL="91482" marR="9148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46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Group 4">
            <a:extLst>
              <a:ext uri="{FF2B5EF4-FFF2-40B4-BE49-F238E27FC236}">
                <a16:creationId xmlns:a16="http://schemas.microsoft.com/office/drawing/2014/main" id="{843D1E20-5F27-BE6D-F18A-BA57F8FFD38E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3800" name="Picture 1">
              <a:extLst>
                <a:ext uri="{FF2B5EF4-FFF2-40B4-BE49-F238E27FC236}">
                  <a16:creationId xmlns:a16="http://schemas.microsoft.com/office/drawing/2014/main" id="{84BD6703-E487-B263-4B1B-41D7F273DC4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92345DD5-7F84-4154-8DEE-66CEE1783FD0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latin typeface="Twinkl Cursive Looped" panose="02000000000000000000" pitchFamily="2" charset="0"/>
              </a:endParaRPr>
            </a:p>
          </p:txBody>
        </p:sp>
      </p:grpSp>
      <p:sp>
        <p:nvSpPr>
          <p:cNvPr id="33795" name="Title 1">
            <a:extLst>
              <a:ext uri="{FF2B5EF4-FFF2-40B4-BE49-F238E27FC236}">
                <a16:creationId xmlns:a16="http://schemas.microsoft.com/office/drawing/2014/main" id="{5CB8503A-70D1-9616-D81E-862548ED50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775" y="457200"/>
            <a:ext cx="8359775" cy="1477963"/>
          </a:xfrm>
        </p:spPr>
        <p:txBody>
          <a:bodyPr/>
          <a:lstStyle/>
          <a:p>
            <a:pPr algn="ctr"/>
            <a:r>
              <a:rPr lang="en-GB" altLang="en-US" sz="4800" b="1">
                <a:solidFill>
                  <a:srgbClr val="7030A0"/>
                </a:solidFill>
                <a:latin typeface="Twinkl Cursive Looped" panose="02000000000000000000" pitchFamily="2" charset="0"/>
              </a:rPr>
              <a:t>Writing</a:t>
            </a:r>
            <a:endParaRPr lang="en-GB" altLang="en-US" sz="4800">
              <a:solidFill>
                <a:srgbClr val="7030A0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33796" name="Subtitle 2">
            <a:extLst>
              <a:ext uri="{FF2B5EF4-FFF2-40B4-BE49-F238E27FC236}">
                <a16:creationId xmlns:a16="http://schemas.microsoft.com/office/drawing/2014/main" id="{6DA86A0C-50E0-62BF-4511-7EB215A42C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89200" y="2089150"/>
            <a:ext cx="5562600" cy="3443288"/>
          </a:xfrm>
        </p:spPr>
        <p:txBody>
          <a:bodyPr/>
          <a:lstStyle/>
          <a:p>
            <a:endParaRPr lang="en-GB" altLang="en-US" sz="4000" b="1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r>
              <a:rPr lang="en-GB" altLang="en-US" sz="4000">
                <a:solidFill>
                  <a:schemeClr val="tx1"/>
                </a:solidFill>
                <a:latin typeface="Twinkl Cursive Looped" panose="02000000000000000000" pitchFamily="2" charset="0"/>
              </a:rPr>
              <a:t>What do the children need to be able to do in their writing? </a:t>
            </a:r>
          </a:p>
        </p:txBody>
      </p:sp>
      <p:pic>
        <p:nvPicPr>
          <p:cNvPr id="33797" name="Picture 2">
            <a:extLst>
              <a:ext uri="{FF2B5EF4-FFF2-40B4-BE49-F238E27FC236}">
                <a16:creationId xmlns:a16="http://schemas.microsoft.com/office/drawing/2014/main" id="{D06B1691-133D-FD2D-F3DD-E663E27F38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11446" r="80724" b="4016"/>
          <a:stretch>
            <a:fillRect/>
          </a:stretch>
        </p:blipFill>
        <p:spPr bwMode="auto">
          <a:xfrm>
            <a:off x="795338" y="1906588"/>
            <a:ext cx="895350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Picture 3">
            <a:extLst>
              <a:ext uri="{FF2B5EF4-FFF2-40B4-BE49-F238E27FC236}">
                <a16:creationId xmlns:a16="http://schemas.microsoft.com/office/drawing/2014/main" id="{16B8DA97-77EB-1AE9-2F13-5E7C392ED4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588" y="-369888"/>
            <a:ext cx="2459037" cy="245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799" name="Picture 3">
            <a:extLst>
              <a:ext uri="{FF2B5EF4-FFF2-40B4-BE49-F238E27FC236}">
                <a16:creationId xmlns:a16="http://schemas.microsoft.com/office/drawing/2014/main" id="{486D8990-EC62-A400-3995-22B4CAC4A1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-369888"/>
            <a:ext cx="2459038" cy="245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986" name="Group 4">
            <a:extLst>
              <a:ext uri="{FF2B5EF4-FFF2-40B4-BE49-F238E27FC236}">
                <a16:creationId xmlns:a16="http://schemas.microsoft.com/office/drawing/2014/main" id="{B0597AA0-D8C5-3ECB-9996-7AC42D5C426C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1992" name="Picture 1">
              <a:extLst>
                <a:ext uri="{FF2B5EF4-FFF2-40B4-BE49-F238E27FC236}">
                  <a16:creationId xmlns:a16="http://schemas.microsoft.com/office/drawing/2014/main" id="{1E90E38E-486F-C2BC-6B76-60D2FD7A784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FCD5779E-CFBE-4EA7-86BF-9EADBBB64F9D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4" name="Subtitle 2">
            <a:extLst>
              <a:ext uri="{FF2B5EF4-FFF2-40B4-BE49-F238E27FC236}">
                <a16:creationId xmlns:a16="http://schemas.microsoft.com/office/drawing/2014/main" id="{4A7CFAC6-4498-445E-B84B-F46B97DE54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98650" y="1906588"/>
            <a:ext cx="6616700" cy="4322762"/>
          </a:xfrm>
        </p:spPr>
        <p:txBody>
          <a:bodyPr>
            <a:normAutofit fontScale="92500" lnSpcReduction="20000"/>
          </a:bodyPr>
          <a:lstStyle/>
          <a:p>
            <a:pPr marL="457200" indent="-457200" algn="l">
              <a:buFont typeface="Arial" panose="020B0604020202020204" pitchFamily="34" charset="0"/>
              <a:buChar char="•"/>
              <a:defRPr/>
            </a:pPr>
            <a:r>
              <a:rPr lang="en-GB" sz="3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To use capital letters, full stops, finger spaces and sit their letters on the line correctly.</a:t>
            </a:r>
          </a:p>
          <a:p>
            <a:pPr marL="457200" indent="-457200" algn="l">
              <a:buFont typeface="Arial" panose="020B0604020202020204" pitchFamily="34" charset="0"/>
              <a:buChar char="•"/>
              <a:defRPr/>
            </a:pPr>
            <a:r>
              <a:rPr lang="en-GB" sz="3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Spelling is really important! They need to be spelling words correctly not just using phonics. Year 1 common exception words and red words should be spelt correctly (see list)</a:t>
            </a:r>
          </a:p>
          <a:p>
            <a:pPr marL="457200" indent="-457200" algn="l">
              <a:buFont typeface="Arial" panose="020B0604020202020204" pitchFamily="34" charset="0"/>
              <a:buChar char="•"/>
              <a:defRPr/>
            </a:pPr>
            <a:r>
              <a:rPr lang="en-GB" sz="3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To know what nouns, verbs, adjectives, adverbs and conjunctions are and to be able to use them in their writing.</a:t>
            </a:r>
            <a:endParaRPr lang="en-GB" dirty="0"/>
          </a:p>
        </p:txBody>
      </p:sp>
      <p:sp>
        <p:nvSpPr>
          <p:cNvPr id="41988" name="Title 1">
            <a:extLst>
              <a:ext uri="{FF2B5EF4-FFF2-40B4-BE49-F238E27FC236}">
                <a16:creationId xmlns:a16="http://schemas.microsoft.com/office/drawing/2014/main" id="{652BBFE5-9153-711F-90CD-9026CDF56A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775" y="457200"/>
            <a:ext cx="8359775" cy="1477963"/>
          </a:xfrm>
        </p:spPr>
        <p:txBody>
          <a:bodyPr/>
          <a:lstStyle/>
          <a:p>
            <a:pPr algn="ctr"/>
            <a:r>
              <a:rPr lang="en-GB" altLang="en-US" sz="4800" b="1">
                <a:solidFill>
                  <a:srgbClr val="7030A0"/>
                </a:solidFill>
                <a:latin typeface="Twinkl Cursive Looped" panose="02000000000000000000" pitchFamily="2" charset="0"/>
              </a:rPr>
              <a:t>Writing</a:t>
            </a:r>
            <a:endParaRPr lang="en-GB" altLang="en-US" sz="4800">
              <a:solidFill>
                <a:srgbClr val="7030A0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41989" name="Picture 2">
            <a:extLst>
              <a:ext uri="{FF2B5EF4-FFF2-40B4-BE49-F238E27FC236}">
                <a16:creationId xmlns:a16="http://schemas.microsoft.com/office/drawing/2014/main" id="{88B79C7D-AE3B-4879-A0C1-8DC5154B6E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11446" r="80724" b="4016"/>
          <a:stretch>
            <a:fillRect/>
          </a:stretch>
        </p:blipFill>
        <p:spPr bwMode="auto">
          <a:xfrm>
            <a:off x="795338" y="1906588"/>
            <a:ext cx="895350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0" name="Picture 3">
            <a:extLst>
              <a:ext uri="{FF2B5EF4-FFF2-40B4-BE49-F238E27FC236}">
                <a16:creationId xmlns:a16="http://schemas.microsoft.com/office/drawing/2014/main" id="{D306ACE7-B372-394B-978C-CDDBF58343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588" y="-369888"/>
            <a:ext cx="2459037" cy="245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991" name="Picture 3">
            <a:extLst>
              <a:ext uri="{FF2B5EF4-FFF2-40B4-BE49-F238E27FC236}">
                <a16:creationId xmlns:a16="http://schemas.microsoft.com/office/drawing/2014/main" id="{FB350B37-7A82-A924-8971-994F95A5F5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-369888"/>
            <a:ext cx="2459038" cy="245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034" name="Group 4">
            <a:extLst>
              <a:ext uri="{FF2B5EF4-FFF2-40B4-BE49-F238E27FC236}">
                <a16:creationId xmlns:a16="http://schemas.microsoft.com/office/drawing/2014/main" id="{36E5C927-61D5-C351-A058-77E16F8DC6D3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4037" name="Picture 1">
              <a:extLst>
                <a:ext uri="{FF2B5EF4-FFF2-40B4-BE49-F238E27FC236}">
                  <a16:creationId xmlns:a16="http://schemas.microsoft.com/office/drawing/2014/main" id="{0D618D73-541D-95DF-F63A-DD58B3299BA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DA6E2FA8-1DE4-4DA7-B00B-23048332DD10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pic>
        <p:nvPicPr>
          <p:cNvPr id="44035" name="Picture 2">
            <a:extLst>
              <a:ext uri="{FF2B5EF4-FFF2-40B4-BE49-F238E27FC236}">
                <a16:creationId xmlns:a16="http://schemas.microsoft.com/office/drawing/2014/main" id="{94C9D6FC-F30F-CF12-E365-B7DF01196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38" y="293688"/>
            <a:ext cx="7086600" cy="422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6" name="Picture 2">
            <a:extLst>
              <a:ext uri="{FF2B5EF4-FFF2-40B4-BE49-F238E27FC236}">
                <a16:creationId xmlns:a16="http://schemas.microsoft.com/office/drawing/2014/main" id="{765836FD-76C1-4913-732F-7B036DF0C1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38" y="4357688"/>
            <a:ext cx="3624262" cy="198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082" name="Group 4">
            <a:extLst>
              <a:ext uri="{FF2B5EF4-FFF2-40B4-BE49-F238E27FC236}">
                <a16:creationId xmlns:a16="http://schemas.microsoft.com/office/drawing/2014/main" id="{8528416F-0289-3D21-7CA6-8FC16712B358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6085" name="Picture 1">
              <a:extLst>
                <a:ext uri="{FF2B5EF4-FFF2-40B4-BE49-F238E27FC236}">
                  <a16:creationId xmlns:a16="http://schemas.microsoft.com/office/drawing/2014/main" id="{6C12FC7A-340F-2E63-34EE-96863103EAD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E051810-7F74-4D14-94C4-FC06C864FCE7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pic>
        <p:nvPicPr>
          <p:cNvPr id="46083" name="Picture 2">
            <a:extLst>
              <a:ext uri="{FF2B5EF4-FFF2-40B4-BE49-F238E27FC236}">
                <a16:creationId xmlns:a16="http://schemas.microsoft.com/office/drawing/2014/main" id="{540FA63B-AAF6-75E2-3D32-BB2E554597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75" y="495300"/>
            <a:ext cx="802005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4" name="Picture 4">
            <a:extLst>
              <a:ext uri="{FF2B5EF4-FFF2-40B4-BE49-F238E27FC236}">
                <a16:creationId xmlns:a16="http://schemas.microsoft.com/office/drawing/2014/main" id="{2BFC2403-5CC7-1DB4-2D4F-2D95BDCE25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" y="3049588"/>
            <a:ext cx="7943850" cy="211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Group 4">
            <a:extLst>
              <a:ext uri="{FF2B5EF4-FFF2-40B4-BE49-F238E27FC236}">
                <a16:creationId xmlns:a16="http://schemas.microsoft.com/office/drawing/2014/main" id="{F5530C14-843D-ADBF-FE35-6035F0D2A6D0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5848" name="Picture 1">
              <a:extLst>
                <a:ext uri="{FF2B5EF4-FFF2-40B4-BE49-F238E27FC236}">
                  <a16:creationId xmlns:a16="http://schemas.microsoft.com/office/drawing/2014/main" id="{03C3C2C9-48FE-7819-52F0-5A39B18D205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D46A77C-9545-4F9C-B4F2-2FC24B5356D1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4" name="Subtitle 2">
            <a:extLst>
              <a:ext uri="{FF2B5EF4-FFF2-40B4-BE49-F238E27FC236}">
                <a16:creationId xmlns:a16="http://schemas.microsoft.com/office/drawing/2014/main" id="{1922A22B-5E57-4387-B453-4AAF44DF9C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49463" y="2028825"/>
            <a:ext cx="6245225" cy="4010025"/>
          </a:xfrm>
        </p:spPr>
        <p:txBody>
          <a:bodyPr>
            <a:normAutofit fontScale="85000" lnSpcReduction="20000"/>
          </a:bodyPr>
          <a:lstStyle/>
          <a:p>
            <a:pPr marL="571500" indent="-571500" algn="l">
              <a:buFont typeface="Arial" panose="020B0604020202020204" pitchFamily="34" charset="0"/>
              <a:buChar char="•"/>
              <a:defRPr/>
            </a:pPr>
            <a:r>
              <a:rPr lang="en-GB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To form letters </a:t>
            </a:r>
            <a:r>
              <a:rPr lang="en-GB" sz="4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starting and finishing in the right places</a:t>
            </a:r>
            <a:r>
              <a:rPr lang="en-GB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.</a:t>
            </a:r>
          </a:p>
          <a:p>
            <a:pPr marL="571500" indent="-571500" algn="l">
              <a:buFont typeface="Arial" panose="020B0604020202020204" pitchFamily="34" charset="0"/>
              <a:buChar char="•"/>
              <a:defRPr/>
            </a:pPr>
            <a:r>
              <a:rPr lang="en-GB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For letters to be </a:t>
            </a:r>
            <a:r>
              <a:rPr lang="en-GB" sz="4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the right size</a:t>
            </a:r>
            <a:r>
              <a:rPr lang="en-GB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 in relation to one another.</a:t>
            </a:r>
          </a:p>
          <a:p>
            <a:pPr marL="571500" indent="-571500" algn="l">
              <a:buFont typeface="Arial" panose="020B0604020202020204" pitchFamily="34" charset="0"/>
              <a:buChar char="•"/>
              <a:defRPr/>
            </a:pPr>
            <a:r>
              <a:rPr lang="en-GB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For letters to </a:t>
            </a:r>
            <a:r>
              <a:rPr lang="en-GB" sz="4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sit correctly on the line</a:t>
            </a:r>
            <a:r>
              <a:rPr lang="en-GB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.</a:t>
            </a:r>
          </a:p>
          <a:p>
            <a:pPr marL="571500" indent="-571500" algn="l">
              <a:buFont typeface="Arial" panose="020B0604020202020204" pitchFamily="34" charset="0"/>
              <a:buChar char="•"/>
              <a:defRPr/>
            </a:pPr>
            <a:r>
              <a:rPr lang="en-GB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To begin to use pre-cursive handwriting (later in the year).</a:t>
            </a:r>
            <a:endParaRPr lang="en-GB" dirty="0"/>
          </a:p>
          <a:p>
            <a:pPr>
              <a:defRPr/>
            </a:pPr>
            <a:endParaRPr lang="en-GB" dirty="0"/>
          </a:p>
        </p:txBody>
      </p:sp>
      <p:sp>
        <p:nvSpPr>
          <p:cNvPr id="35844" name="Title 1">
            <a:extLst>
              <a:ext uri="{FF2B5EF4-FFF2-40B4-BE49-F238E27FC236}">
                <a16:creationId xmlns:a16="http://schemas.microsoft.com/office/drawing/2014/main" id="{FA253CC0-4642-CC67-EDD3-F3A85FB19D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775" y="457200"/>
            <a:ext cx="8359775" cy="1477963"/>
          </a:xfrm>
        </p:spPr>
        <p:txBody>
          <a:bodyPr/>
          <a:lstStyle/>
          <a:p>
            <a:pPr algn="ctr"/>
            <a:r>
              <a:rPr lang="en-GB" altLang="en-US" sz="48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Writing</a:t>
            </a:r>
            <a:endParaRPr lang="en-GB" altLang="en-US" sz="48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35845" name="Picture 2">
            <a:extLst>
              <a:ext uri="{FF2B5EF4-FFF2-40B4-BE49-F238E27FC236}">
                <a16:creationId xmlns:a16="http://schemas.microsoft.com/office/drawing/2014/main" id="{3F308995-7B91-C26A-A01A-D57857329B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11446" r="80724" b="4016"/>
          <a:stretch>
            <a:fillRect/>
          </a:stretch>
        </p:blipFill>
        <p:spPr bwMode="auto">
          <a:xfrm>
            <a:off x="795338" y="1906588"/>
            <a:ext cx="895350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6" name="Picture 3">
            <a:extLst>
              <a:ext uri="{FF2B5EF4-FFF2-40B4-BE49-F238E27FC236}">
                <a16:creationId xmlns:a16="http://schemas.microsoft.com/office/drawing/2014/main" id="{21C5BEE2-F12A-4A57-2E84-CBB987D4A7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588" y="-369888"/>
            <a:ext cx="2459037" cy="245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847" name="Picture 3">
            <a:extLst>
              <a:ext uri="{FF2B5EF4-FFF2-40B4-BE49-F238E27FC236}">
                <a16:creationId xmlns:a16="http://schemas.microsoft.com/office/drawing/2014/main" id="{F6957C69-F117-5858-8F96-47BD49F4A0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-369888"/>
            <a:ext cx="2459038" cy="245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400EE4-02B8-05E3-1B31-AB4A5738CA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Group 4">
            <a:extLst>
              <a:ext uri="{FF2B5EF4-FFF2-40B4-BE49-F238E27FC236}">
                <a16:creationId xmlns:a16="http://schemas.microsoft.com/office/drawing/2014/main" id="{4388D008-8A07-D63B-B404-1718E008539D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5848" name="Picture 1">
              <a:extLst>
                <a:ext uri="{FF2B5EF4-FFF2-40B4-BE49-F238E27FC236}">
                  <a16:creationId xmlns:a16="http://schemas.microsoft.com/office/drawing/2014/main" id="{46F074DB-483F-1D99-165F-C09F87EE2AA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344AEBD9-2354-580A-E697-6B74C29C976F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4" name="Subtitle 2">
            <a:extLst>
              <a:ext uri="{FF2B5EF4-FFF2-40B4-BE49-F238E27FC236}">
                <a16:creationId xmlns:a16="http://schemas.microsoft.com/office/drawing/2014/main" id="{BFE6CA47-71EC-A3E2-0CF6-95EC7BBA82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6237" y="1739457"/>
            <a:ext cx="8324850" cy="40100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Example of </a:t>
            </a:r>
            <a:r>
              <a:rPr lang="en-GB" sz="4000" b="1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end of Year 1 </a:t>
            </a:r>
            <a:r>
              <a:rPr lang="en-GB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writing</a:t>
            </a:r>
            <a:endParaRPr lang="en-GB" dirty="0"/>
          </a:p>
          <a:p>
            <a:pPr>
              <a:defRPr/>
            </a:pPr>
            <a:endParaRPr lang="en-GB" dirty="0"/>
          </a:p>
        </p:txBody>
      </p:sp>
      <p:sp>
        <p:nvSpPr>
          <p:cNvPr id="35844" name="Title 1">
            <a:extLst>
              <a:ext uri="{FF2B5EF4-FFF2-40B4-BE49-F238E27FC236}">
                <a16:creationId xmlns:a16="http://schemas.microsoft.com/office/drawing/2014/main" id="{83924CAD-120F-C161-4048-491199BE97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775" y="457200"/>
            <a:ext cx="8359775" cy="1477963"/>
          </a:xfrm>
        </p:spPr>
        <p:txBody>
          <a:bodyPr/>
          <a:lstStyle/>
          <a:p>
            <a:pPr algn="ctr"/>
            <a:r>
              <a:rPr lang="en-GB" altLang="en-US" sz="48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Writing</a:t>
            </a:r>
            <a:endParaRPr lang="en-GB" altLang="en-US" sz="48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35846" name="Picture 3">
            <a:extLst>
              <a:ext uri="{FF2B5EF4-FFF2-40B4-BE49-F238E27FC236}">
                <a16:creationId xmlns:a16="http://schemas.microsoft.com/office/drawing/2014/main" id="{36893B5C-FB51-C68E-93DB-8BF897E2FD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588" y="-369888"/>
            <a:ext cx="2459037" cy="245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847" name="Picture 3">
            <a:extLst>
              <a:ext uri="{FF2B5EF4-FFF2-40B4-BE49-F238E27FC236}">
                <a16:creationId xmlns:a16="http://schemas.microsoft.com/office/drawing/2014/main" id="{13D37DCB-24E2-C10F-7B5B-DF9BDBCC8D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-369888"/>
            <a:ext cx="2459038" cy="245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478C585-E8E1-07CB-E300-C4A1063B4C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2301" y="2418075"/>
            <a:ext cx="7824485" cy="4146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4701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Group 4">
            <a:extLst>
              <a:ext uri="{FF2B5EF4-FFF2-40B4-BE49-F238E27FC236}">
                <a16:creationId xmlns:a16="http://schemas.microsoft.com/office/drawing/2014/main" id="{182073AA-C36A-74BA-AD03-B8A238687388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7893" name="Picture 1">
              <a:extLst>
                <a:ext uri="{FF2B5EF4-FFF2-40B4-BE49-F238E27FC236}">
                  <a16:creationId xmlns:a16="http://schemas.microsoft.com/office/drawing/2014/main" id="{77D1906F-CC6C-4FAB-B282-5D69ECA8C2E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637B668-129A-40CB-9FA0-ED8F2AB1E96E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37891" name="TextBox 1">
            <a:extLst>
              <a:ext uri="{FF2B5EF4-FFF2-40B4-BE49-F238E27FC236}">
                <a16:creationId xmlns:a16="http://schemas.microsoft.com/office/drawing/2014/main" id="{EDC97710-438D-6089-EEA9-E3E4308EBF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1363" y="431800"/>
            <a:ext cx="766127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Handwriting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winkl Cursive Looped" panose="02000000000000000000" pitchFamily="2" charset="0"/>
              </a:rPr>
              <a:t>Children need to form lower case and capital letters in the correct way, starting and finishing in the right place.</a:t>
            </a:r>
          </a:p>
        </p:txBody>
      </p:sp>
      <p:pic>
        <p:nvPicPr>
          <p:cNvPr id="37892" name="Picture 5">
            <a:extLst>
              <a:ext uri="{FF2B5EF4-FFF2-40B4-BE49-F238E27FC236}">
                <a16:creationId xmlns:a16="http://schemas.microsoft.com/office/drawing/2014/main" id="{2C027DAA-D3E5-0B25-FC23-B743EBE01D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62" y="1792739"/>
            <a:ext cx="7661275" cy="4771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938" name="Group 4">
            <a:extLst>
              <a:ext uri="{FF2B5EF4-FFF2-40B4-BE49-F238E27FC236}">
                <a16:creationId xmlns:a16="http://schemas.microsoft.com/office/drawing/2014/main" id="{36F4EFEE-F93F-4AB0-2F8B-53F722056099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9941" name="Picture 1">
              <a:extLst>
                <a:ext uri="{FF2B5EF4-FFF2-40B4-BE49-F238E27FC236}">
                  <a16:creationId xmlns:a16="http://schemas.microsoft.com/office/drawing/2014/main" id="{9FA2A30B-7CE0-6C9B-09D7-A942CA1B94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70B514B-6A07-4587-B08D-B96ADECCCB1F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39939" name="TextBox 1">
            <a:extLst>
              <a:ext uri="{FF2B5EF4-FFF2-40B4-BE49-F238E27FC236}">
                <a16:creationId xmlns:a16="http://schemas.microsoft.com/office/drawing/2014/main" id="{84173FCA-6207-954F-319B-022D1D7644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163" y="344488"/>
            <a:ext cx="832167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32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Handwriting</a:t>
            </a:r>
          </a:p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400" b="1" dirty="0">
                <a:solidFill>
                  <a:srgbClr val="5B9BD5">
                    <a:lumMod val="60000"/>
                    <a:lumOff val="40000"/>
                  </a:srgbClr>
                </a:solidFill>
                <a:latin typeface="Twinkl Cursive Looped" panose="02000000000000000000" pitchFamily="2" charset="0"/>
              </a:rPr>
              <a:t>First ,we recap letter formation from Reception. There is a rhyme for every letter…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742D222-4664-5571-EAEE-4609F2D134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457" y="1804721"/>
            <a:ext cx="7731890" cy="4354626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031857-0824-3ECE-27F9-E7650B779B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938" name="Group 4">
            <a:extLst>
              <a:ext uri="{FF2B5EF4-FFF2-40B4-BE49-F238E27FC236}">
                <a16:creationId xmlns:a16="http://schemas.microsoft.com/office/drawing/2014/main" id="{7E9FB691-6C4D-CFCC-DA1F-1D8AF9134F8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9941" name="Picture 1">
              <a:extLst>
                <a:ext uri="{FF2B5EF4-FFF2-40B4-BE49-F238E27FC236}">
                  <a16:creationId xmlns:a16="http://schemas.microsoft.com/office/drawing/2014/main" id="{8AEEC4EA-9580-FD13-71EE-9049958451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BA0141B-8D77-D84E-6E0F-7A3BEA6CC27D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39939" name="TextBox 1">
            <a:extLst>
              <a:ext uri="{FF2B5EF4-FFF2-40B4-BE49-F238E27FC236}">
                <a16:creationId xmlns:a16="http://schemas.microsoft.com/office/drawing/2014/main" id="{8A1BF0D6-7DD5-DD49-F16B-1BF8FD3895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163" y="344488"/>
            <a:ext cx="832167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32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Handwriting</a:t>
            </a:r>
          </a:p>
          <a:p>
            <a:pPr lvl="0"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400" b="1" dirty="0">
                <a:solidFill>
                  <a:srgbClr val="5B9BD5">
                    <a:lumMod val="60000"/>
                    <a:lumOff val="40000"/>
                  </a:srgbClr>
                </a:solidFill>
                <a:latin typeface="Twinkl Cursive Looped" panose="02000000000000000000" pitchFamily="2" charset="0"/>
              </a:rPr>
              <a:t>Then we work on the size of the letters following the </a:t>
            </a:r>
            <a:r>
              <a:rPr lang="en-GB" altLang="en-US" sz="2400" b="1" dirty="0" err="1">
                <a:solidFill>
                  <a:srgbClr val="5B9BD5">
                    <a:lumMod val="60000"/>
                    <a:lumOff val="40000"/>
                  </a:srgbClr>
                </a:solidFill>
                <a:latin typeface="Twinkl Cursive Looped" panose="02000000000000000000" pitchFamily="2" charset="0"/>
              </a:rPr>
              <a:t>RWInc</a:t>
            </a:r>
            <a:r>
              <a:rPr lang="en-GB" altLang="en-US" sz="2400" b="1" dirty="0">
                <a:solidFill>
                  <a:srgbClr val="5B9BD5">
                    <a:lumMod val="60000"/>
                    <a:lumOff val="40000"/>
                  </a:srgbClr>
                </a:solidFill>
                <a:latin typeface="Twinkl Cursive Looped" panose="02000000000000000000" pitchFamily="2" charset="0"/>
              </a:rPr>
              <a:t> handwriting scheme. It is called the ‘sponge cake’ method!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197942-757F-7919-957E-AD7293B681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726" y="4040271"/>
            <a:ext cx="7847635" cy="20177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90B179A-15F4-7C71-67FA-A1405457C4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5733" y="1996304"/>
            <a:ext cx="2972533" cy="1715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8138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130" name="Group 5">
            <a:extLst>
              <a:ext uri="{FF2B5EF4-FFF2-40B4-BE49-F238E27FC236}">
                <a16:creationId xmlns:a16="http://schemas.microsoft.com/office/drawing/2014/main" id="{189C6D94-A42E-DADB-E234-D8F31803F23B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8137" name="Picture 1">
              <a:extLst>
                <a:ext uri="{FF2B5EF4-FFF2-40B4-BE49-F238E27FC236}">
                  <a16:creationId xmlns:a16="http://schemas.microsoft.com/office/drawing/2014/main" id="{F6D20900-6D75-1DD4-7327-3F6DC8DAEF2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E66B97AB-D217-4682-B515-19CEBB22994C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latin typeface="Twinkl Cursive Looped" panose="02000000000000000000" pitchFamily="2" charset="0"/>
              </a:endParaRPr>
            </a:p>
          </p:txBody>
        </p:sp>
      </p:grpSp>
      <p:sp>
        <p:nvSpPr>
          <p:cNvPr id="48131" name="Title 1">
            <a:extLst>
              <a:ext uri="{FF2B5EF4-FFF2-40B4-BE49-F238E27FC236}">
                <a16:creationId xmlns:a16="http://schemas.microsoft.com/office/drawing/2014/main" id="{79C597FF-D813-1C3E-A679-40406AEEDC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43625" y="384175"/>
            <a:ext cx="2324100" cy="996950"/>
          </a:xfrm>
        </p:spPr>
        <p:txBody>
          <a:bodyPr/>
          <a:lstStyle/>
          <a:p>
            <a:r>
              <a:rPr lang="en-GB" altLang="en-US" sz="5400" b="1">
                <a:solidFill>
                  <a:srgbClr val="7030A0"/>
                </a:solidFill>
                <a:latin typeface="Twinkl Cursive Looped" panose="02000000000000000000" pitchFamily="2" charset="0"/>
              </a:rPr>
              <a:t>Maths</a:t>
            </a:r>
            <a:endParaRPr lang="en-GB" altLang="en-US" sz="4800" b="1">
              <a:solidFill>
                <a:srgbClr val="7030A0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E9965A4-1B86-45FA-AAFE-B66DBE7DD2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3155950"/>
            <a:ext cx="8556625" cy="3577300"/>
          </a:xfrm>
        </p:spPr>
        <p:txBody>
          <a:bodyPr>
            <a:normAutofit fontScale="25000" lnSpcReduction="20000"/>
          </a:bodyPr>
          <a:lstStyle/>
          <a:p>
            <a:pPr marL="1143000" indent="-1143000" algn="l">
              <a:buFont typeface="Arial" panose="020B0604020202020204" pitchFamily="34" charset="0"/>
              <a:buChar char="•"/>
              <a:defRPr/>
            </a:pPr>
            <a:r>
              <a:rPr lang="en-GB" sz="10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We follow the White Rose scheme which s based on small step learning</a:t>
            </a:r>
          </a:p>
          <a:p>
            <a:pPr marL="1143000" indent="-1143000" algn="l">
              <a:buFont typeface="Arial" panose="020B0604020202020204" pitchFamily="34" charset="0"/>
              <a:buChar char="•"/>
              <a:defRPr/>
            </a:pPr>
            <a:endParaRPr lang="en-GB" sz="104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marL="1143000" indent="-1143000" algn="l">
              <a:buFont typeface="Arial" panose="020B0604020202020204" pitchFamily="34" charset="0"/>
              <a:buChar char="•"/>
              <a:defRPr/>
            </a:pPr>
            <a:r>
              <a:rPr lang="en-GB" sz="10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Fluency is key. Learning number facts up to 10 will help your child in their maths ability throughout their school journey. </a:t>
            </a:r>
          </a:p>
          <a:p>
            <a:pPr marL="1143000" indent="-1143000" algn="l">
              <a:buFont typeface="Arial" panose="020B0604020202020204" pitchFamily="34" charset="0"/>
              <a:buChar char="•"/>
              <a:defRPr/>
            </a:pPr>
            <a:endParaRPr lang="en-GB" sz="104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marL="1143000" indent="-1143000" algn="l">
              <a:buFont typeface="Arial" panose="020B0604020202020204" pitchFamily="34" charset="0"/>
              <a:buChar char="•"/>
              <a:defRPr/>
            </a:pPr>
            <a:r>
              <a:rPr lang="en-GB" sz="10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There is a number fact hand out sheet so you can practise at home. They need to say the answer within around 3 seconds to be fluent.</a:t>
            </a:r>
          </a:p>
          <a:p>
            <a:pPr marL="457200" indent="-457200">
              <a:buFontTx/>
              <a:buChar char="-"/>
              <a:defRPr/>
            </a:pP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48133" name="AutoShape 2" descr="Image result for numicon">
            <a:extLst>
              <a:ext uri="{FF2B5EF4-FFF2-40B4-BE49-F238E27FC236}">
                <a16:creationId xmlns:a16="http://schemas.microsoft.com/office/drawing/2014/main" id="{E74882BB-85CF-D516-3AD0-176E756CAB2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Twinkl Cursive Looped" panose="02000000000000000000" pitchFamily="2" charset="0"/>
            </a:endParaRPr>
          </a:p>
        </p:txBody>
      </p:sp>
      <p:pic>
        <p:nvPicPr>
          <p:cNvPr id="48134" name="Picture 3">
            <a:extLst>
              <a:ext uri="{FF2B5EF4-FFF2-40B4-BE49-F238E27FC236}">
                <a16:creationId xmlns:a16="http://schemas.microsoft.com/office/drawing/2014/main" id="{1255482F-8D8C-8E51-C1A8-826D1122F6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89" b="22820"/>
          <a:stretch>
            <a:fillRect/>
          </a:stretch>
        </p:blipFill>
        <p:spPr bwMode="auto">
          <a:xfrm>
            <a:off x="3875088" y="365125"/>
            <a:ext cx="2051050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93DEBCB-722A-43C8-9637-690D96DEF61C}"/>
              </a:ext>
            </a:extLst>
          </p:cNvPr>
          <p:cNvSpPr txBox="1"/>
          <p:nvPr/>
        </p:nvSpPr>
        <p:spPr>
          <a:xfrm>
            <a:off x="619125" y="936625"/>
            <a:ext cx="3914775" cy="1893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800" b="1" dirty="0">
                <a:solidFill>
                  <a:schemeClr val="accent5"/>
                </a:solidFill>
                <a:latin typeface="Twinkl Cursive Looped" panose="02000000000000000000" pitchFamily="2" charset="0"/>
              </a:rPr>
              <a:t>We cover:</a:t>
            </a:r>
          </a:p>
          <a:p>
            <a:pPr>
              <a:defRPr/>
            </a:pPr>
            <a:endParaRPr lang="en-GB" sz="2000" b="1" dirty="0">
              <a:solidFill>
                <a:schemeClr val="accent5"/>
              </a:solidFill>
              <a:latin typeface="Twinkl Cursive Looped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300" b="1" dirty="0">
                <a:solidFill>
                  <a:schemeClr val="accent5"/>
                </a:solidFill>
                <a:latin typeface="Twinkl Cursive Looped" panose="02000000000000000000" pitchFamily="2" charset="0"/>
              </a:rPr>
              <a:t>Number and place value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300" b="1" dirty="0">
                <a:solidFill>
                  <a:schemeClr val="accent5"/>
                </a:solidFill>
                <a:latin typeface="Twinkl Cursive Looped" panose="02000000000000000000" pitchFamily="2" charset="0"/>
              </a:rPr>
              <a:t>Addition and subtraction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300" b="1" dirty="0">
                <a:solidFill>
                  <a:schemeClr val="accent5"/>
                </a:solidFill>
                <a:latin typeface="Twinkl Cursive Looped" panose="02000000000000000000" pitchFamily="2" charset="0"/>
              </a:rPr>
              <a:t>Shape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6DDFA9-F3EC-4B98-A190-6EBEEB8CBA2B}"/>
              </a:ext>
            </a:extLst>
          </p:cNvPr>
          <p:cNvSpPr txBox="1"/>
          <p:nvPr/>
        </p:nvSpPr>
        <p:spPr>
          <a:xfrm>
            <a:off x="4500563" y="1647825"/>
            <a:ext cx="4110037" cy="150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300" b="1" dirty="0">
                <a:solidFill>
                  <a:schemeClr val="accent5"/>
                </a:solidFill>
                <a:latin typeface="Twinkl Cursive Looped" panose="02000000000000000000" pitchFamily="2" charset="0"/>
              </a:rPr>
              <a:t>Measurement – time, length, capacity, weight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300" b="1" dirty="0">
                <a:solidFill>
                  <a:schemeClr val="accent5"/>
                </a:solidFill>
                <a:latin typeface="Twinkl Cursive Looped" panose="02000000000000000000" pitchFamily="2" charset="0"/>
              </a:rPr>
              <a:t>Multiplication and division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300" b="1" dirty="0">
                <a:solidFill>
                  <a:schemeClr val="accent5"/>
                </a:solidFill>
                <a:latin typeface="Twinkl Cursive Looped" panose="02000000000000000000" pitchFamily="2" charset="0"/>
              </a:rPr>
              <a:t>Fractions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11057B-2578-9DFC-8168-7D9F2A9CFE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130" name="Group 5">
            <a:extLst>
              <a:ext uri="{FF2B5EF4-FFF2-40B4-BE49-F238E27FC236}">
                <a16:creationId xmlns:a16="http://schemas.microsoft.com/office/drawing/2014/main" id="{7E481CC7-AA9E-7833-379C-47AA7E422492}"/>
              </a:ext>
            </a:extLst>
          </p:cNvPr>
          <p:cNvGrpSpPr>
            <a:grpSpLocks/>
          </p:cNvGrpSpPr>
          <p:nvPr/>
        </p:nvGrpSpPr>
        <p:grpSpPr bwMode="auto">
          <a:xfrm>
            <a:off x="0" y="7937"/>
            <a:ext cx="9144000" cy="6858000"/>
            <a:chOff x="0" y="0"/>
            <a:chExt cx="9144000" cy="6858000"/>
          </a:xfrm>
        </p:grpSpPr>
        <p:pic>
          <p:nvPicPr>
            <p:cNvPr id="48137" name="Picture 1">
              <a:extLst>
                <a:ext uri="{FF2B5EF4-FFF2-40B4-BE49-F238E27FC236}">
                  <a16:creationId xmlns:a16="http://schemas.microsoft.com/office/drawing/2014/main" id="{C9A75ECC-B782-34EF-C58D-3179EF20B3A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27A77778-9F9C-2597-7A13-59A8C8EA1DAE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latin typeface="Twinkl Cursive Looped" panose="02000000000000000000" pitchFamily="2" charset="0"/>
              </a:endParaRPr>
            </a:p>
          </p:txBody>
        </p:sp>
      </p:grpSp>
      <p:sp>
        <p:nvSpPr>
          <p:cNvPr id="48131" name="Title 1">
            <a:extLst>
              <a:ext uri="{FF2B5EF4-FFF2-40B4-BE49-F238E27FC236}">
                <a16:creationId xmlns:a16="http://schemas.microsoft.com/office/drawing/2014/main" id="{10B6FF6E-21E5-C041-9978-FC425DA481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43625" y="384175"/>
            <a:ext cx="2324100" cy="996950"/>
          </a:xfrm>
        </p:spPr>
        <p:txBody>
          <a:bodyPr/>
          <a:lstStyle/>
          <a:p>
            <a:r>
              <a:rPr lang="en-GB" altLang="en-US" sz="5400" b="1">
                <a:solidFill>
                  <a:srgbClr val="7030A0"/>
                </a:solidFill>
                <a:latin typeface="Twinkl Cursive Looped" panose="02000000000000000000" pitchFamily="2" charset="0"/>
              </a:rPr>
              <a:t>Maths</a:t>
            </a:r>
            <a:endParaRPr lang="en-GB" altLang="en-US" sz="4800" b="1">
              <a:solidFill>
                <a:srgbClr val="7030A0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822EDF-59DB-CB73-D80C-ED7D320E3A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5611" y="1422400"/>
            <a:ext cx="8292778" cy="3217862"/>
          </a:xfrm>
        </p:spPr>
        <p:txBody>
          <a:bodyPr>
            <a:normAutofit fontScale="25000" lnSpcReduction="20000"/>
          </a:bodyPr>
          <a:lstStyle/>
          <a:p>
            <a:pPr marL="1143000" indent="-1143000" algn="l">
              <a:buFont typeface="Arial" panose="020B0604020202020204" pitchFamily="34" charset="0"/>
              <a:buChar char="•"/>
              <a:defRPr/>
            </a:pPr>
            <a:r>
              <a:rPr lang="en-GB" sz="10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In lessons, we constantly review previous learning and do lots of practice before we move on</a:t>
            </a:r>
          </a:p>
          <a:p>
            <a:pPr marL="1143000" indent="-1143000" algn="l">
              <a:buFont typeface="Arial" panose="020B0604020202020204" pitchFamily="34" charset="0"/>
              <a:buChar char="•"/>
              <a:defRPr/>
            </a:pPr>
            <a:r>
              <a:rPr lang="en-GB" sz="10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Being able to problem solve in all areas of maths is vital, we give the children practical and written strategies to help them. </a:t>
            </a:r>
          </a:p>
          <a:p>
            <a:pPr marL="1143000" indent="-1143000" algn="l">
              <a:buFont typeface="Arial" panose="020B0604020202020204" pitchFamily="34" charset="0"/>
              <a:buChar char="•"/>
              <a:defRPr/>
            </a:pPr>
            <a:r>
              <a:rPr lang="en-GB" sz="10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We use equipment like tens and ones, counters, Numicon, part whole models, ten frames, hundred squares and number lines. </a:t>
            </a:r>
          </a:p>
          <a:p>
            <a:pPr marL="1143000" indent="-1143000" algn="l">
              <a:buFont typeface="Arial" panose="020B0604020202020204" pitchFamily="34" charset="0"/>
              <a:buChar char="•"/>
              <a:defRPr/>
            </a:pPr>
            <a:endParaRPr lang="en-GB" sz="104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FontTx/>
              <a:buChar char="-"/>
              <a:defRPr/>
            </a:pP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48133" name="AutoShape 2" descr="Image result for numicon">
            <a:extLst>
              <a:ext uri="{FF2B5EF4-FFF2-40B4-BE49-F238E27FC236}">
                <a16:creationId xmlns:a16="http://schemas.microsoft.com/office/drawing/2014/main" id="{FDEBF91E-A863-3250-882B-86FF409397F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Twinkl Cursive Looped" panose="02000000000000000000" pitchFamily="2" charset="0"/>
            </a:endParaRPr>
          </a:p>
        </p:txBody>
      </p:sp>
      <p:pic>
        <p:nvPicPr>
          <p:cNvPr id="48134" name="Picture 3">
            <a:extLst>
              <a:ext uri="{FF2B5EF4-FFF2-40B4-BE49-F238E27FC236}">
                <a16:creationId xmlns:a16="http://schemas.microsoft.com/office/drawing/2014/main" id="{EE6EFCDE-12D1-6EB5-BBF3-E1BF43F080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89" b="22820"/>
          <a:stretch>
            <a:fillRect/>
          </a:stretch>
        </p:blipFill>
        <p:spPr bwMode="auto">
          <a:xfrm>
            <a:off x="3875088" y="365125"/>
            <a:ext cx="2051050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854E1A-CD6E-2A66-DC81-310842D5F89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3885" t="66042" r="65470" b="11765"/>
          <a:stretch>
            <a:fillRect/>
          </a:stretch>
        </p:blipFill>
        <p:spPr>
          <a:xfrm rot="20502711">
            <a:off x="512758" y="4957114"/>
            <a:ext cx="886902" cy="13868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55C2F0E-2B25-C8D9-1E10-8F1517C691C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50485" t="68542" r="33975" b="18034"/>
          <a:stretch>
            <a:fillRect/>
          </a:stretch>
        </p:blipFill>
        <p:spPr>
          <a:xfrm rot="1025128">
            <a:off x="1187834" y="4236187"/>
            <a:ext cx="1271919" cy="8240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3C73C57-B422-7D6F-B457-5EF94FB5398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0277" r="11511"/>
          <a:stretch>
            <a:fillRect/>
          </a:stretch>
        </p:blipFill>
        <p:spPr>
          <a:xfrm rot="5400000">
            <a:off x="2350843" y="4811258"/>
            <a:ext cx="1731549" cy="12453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E1DBADE-180C-95EA-3EAE-6C745A469BF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75088" y="4159089"/>
            <a:ext cx="1597884" cy="23968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A13504B-1275-CC0A-7CA5-2058DBC7C6DC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66574"/>
          <a:stretch>
            <a:fillRect/>
          </a:stretch>
        </p:blipFill>
        <p:spPr>
          <a:xfrm>
            <a:off x="5243177" y="5570441"/>
            <a:ext cx="3106007" cy="103822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C06E943-FC4C-6837-A099-1992B0B05C37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5983" t="2518" r="5939" b="72599"/>
          <a:stretch>
            <a:fillRect/>
          </a:stretch>
        </p:blipFill>
        <p:spPr>
          <a:xfrm>
            <a:off x="5358074" y="4635563"/>
            <a:ext cx="3106008" cy="677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3113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178" name="Group 4">
            <a:extLst>
              <a:ext uri="{FF2B5EF4-FFF2-40B4-BE49-F238E27FC236}">
                <a16:creationId xmlns:a16="http://schemas.microsoft.com/office/drawing/2014/main" id="{1EF73471-75F5-7BA6-255B-8C3C09024FE0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0181" name="Picture 1">
              <a:extLst>
                <a:ext uri="{FF2B5EF4-FFF2-40B4-BE49-F238E27FC236}">
                  <a16:creationId xmlns:a16="http://schemas.microsoft.com/office/drawing/2014/main" id="{567F23B7-32F1-14AA-9337-2A6402F1C6E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21FF5CC-A1DD-4422-8DE3-3A3C28C925DB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C26CD086-ABAA-4A90-AAD0-87759E9F2814}"/>
              </a:ext>
            </a:extLst>
          </p:cNvPr>
          <p:cNvSpPr txBox="1"/>
          <p:nvPr/>
        </p:nvSpPr>
        <p:spPr>
          <a:xfrm>
            <a:off x="381000" y="1984375"/>
            <a:ext cx="8469313" cy="4524375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marL="285750" indent="-285750">
              <a:buFontTx/>
              <a:buChar char="-"/>
              <a:defRPr/>
            </a:pPr>
            <a:r>
              <a:rPr lang="en-GB" dirty="0">
                <a:latin typeface="Twinkl Cursive Looped" panose="02000000000000000000" pitchFamily="2" charset="0"/>
              </a:rPr>
              <a:t>You could purchase the ‘Read Write Inc’ Sound cards. </a:t>
            </a:r>
          </a:p>
          <a:p>
            <a:pPr marL="285750" indent="-285750">
              <a:buFontTx/>
              <a:buChar char="-"/>
              <a:defRPr/>
            </a:pPr>
            <a:r>
              <a:rPr lang="en-GB" dirty="0">
                <a:latin typeface="Twinkl Cursive Looped" panose="02000000000000000000" pitchFamily="2" charset="0"/>
              </a:rPr>
              <a:t>Practise reading a variety of alien words and real words. </a:t>
            </a:r>
          </a:p>
          <a:p>
            <a:pPr marL="285750" indent="-285750">
              <a:buFontTx/>
              <a:buChar char="-"/>
              <a:defRPr/>
            </a:pPr>
            <a:r>
              <a:rPr lang="en-GB" dirty="0">
                <a:latin typeface="Twinkl Cursive Looped" panose="02000000000000000000" pitchFamily="2" charset="0"/>
              </a:rPr>
              <a:t>Read as much as possible! (Phonics fluency book and book </a:t>
            </a:r>
            <a:r>
              <a:rPr lang="en-GB">
                <a:latin typeface="Twinkl Cursive Looped" panose="02000000000000000000" pitchFamily="2" charset="0"/>
              </a:rPr>
              <a:t>bag book</a:t>
            </a:r>
            <a:r>
              <a:rPr lang="en-GB" dirty="0">
                <a:latin typeface="Twinkl Cursive Looped" panose="02000000000000000000" pitchFamily="2" charset="0"/>
              </a:rPr>
              <a:t>).</a:t>
            </a:r>
          </a:p>
          <a:p>
            <a:pPr marL="285750" indent="-285750">
              <a:buFontTx/>
              <a:buChar char="-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Twinkl Cursive Looped" panose="02000000000000000000" pitchFamily="2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Enjoy stories together </a:t>
            </a: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Twinkl Cursive Looped" panose="02000000000000000000" pitchFamily="2" charset="0"/>
              </a:rPr>
              <a:t>– reading stories to your child is equally as important as listening to your child read.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Twinkl Cursive Looped" panose="02000000000000000000" pitchFamily="2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Twinkl Cursive Looped" panose="02000000000000000000" pitchFamily="2" charset="0"/>
              </a:rPr>
              <a:t>Read a </a:t>
            </a: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little at a time but often</a:t>
            </a: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Twinkl Cursive Looped" panose="02000000000000000000" pitchFamily="2" charset="0"/>
              </a:rPr>
              <a:t>, rather than rarely but for long periods of time!</a:t>
            </a:r>
          </a:p>
          <a:p>
            <a:pPr marL="182562"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Twinkl Cursive Looped" panose="02000000000000000000" pitchFamily="2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Look up definitions of words together </a:t>
            </a: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Twinkl Cursive Looped" panose="02000000000000000000" pitchFamily="2" charset="0"/>
              </a:rPr>
              <a:t>– you could use a dictionary, the Internet or an app on a phone or tablet.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Twinkl Cursive Looped" panose="02000000000000000000" pitchFamily="2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All reading is valuable </a:t>
            </a: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Twinkl Cursive Looped" panose="02000000000000000000" pitchFamily="2" charset="0"/>
              </a:rPr>
              <a:t>– it doesn’t have to be just stories. Reading can involve anything from fiction and non-fiction, poetry, newspapers, magazines, football programmes, TV guides.</a:t>
            </a:r>
          </a:p>
          <a:p>
            <a:pPr marL="285750" indent="-285750">
              <a:buFontTx/>
              <a:buChar char="-"/>
              <a:defRPr/>
            </a:pP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50180" name="Title 1">
            <a:extLst>
              <a:ext uri="{FF2B5EF4-FFF2-40B4-BE49-F238E27FC236}">
                <a16:creationId xmlns:a16="http://schemas.microsoft.com/office/drawing/2014/main" id="{22717F84-637E-A92A-304D-2A9228EB62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775" y="385763"/>
            <a:ext cx="8248650" cy="14398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800" b="1">
                <a:solidFill>
                  <a:srgbClr val="6600CC"/>
                </a:solidFill>
                <a:latin typeface="Twinkl Cursive Looped" panose="02000000000000000000" pitchFamily="2" charset="0"/>
              </a:rPr>
              <a:t>How Can I Help My Child at Home with Reading?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226" name="Group 4">
            <a:extLst>
              <a:ext uri="{FF2B5EF4-FFF2-40B4-BE49-F238E27FC236}">
                <a16:creationId xmlns:a16="http://schemas.microsoft.com/office/drawing/2014/main" id="{E023569E-FC43-7C3F-23F4-BD8413B20581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2230" name="Picture 1">
              <a:extLst>
                <a:ext uri="{FF2B5EF4-FFF2-40B4-BE49-F238E27FC236}">
                  <a16:creationId xmlns:a16="http://schemas.microsoft.com/office/drawing/2014/main" id="{D264232B-A1AA-608A-8A69-E2434449C31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5262D9D4-75A1-44D7-BBA6-6D96931DE9A0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52227" name="TextBox 1">
            <a:extLst>
              <a:ext uri="{FF2B5EF4-FFF2-40B4-BE49-F238E27FC236}">
                <a16:creationId xmlns:a16="http://schemas.microsoft.com/office/drawing/2014/main" id="{C6B9701A-9B94-14AD-BB30-3B005AD739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550" y="457200"/>
            <a:ext cx="2992438" cy="560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rgbClr val="7030A0"/>
                </a:solidFill>
                <a:latin typeface="Twinkl Cursive Looped" panose="02000000000000000000" pitchFamily="2" charset="0"/>
              </a:rPr>
              <a:t>Useful Websites: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>
              <a:latin typeface="Twinkl Cursive Looped" panose="02000000000000000000" pitchFamily="2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latin typeface="Twinkl Cursive Looped" panose="02000000000000000000" pitchFamily="2" charset="0"/>
                <a:hlinkClick r:id="rId4"/>
              </a:rPr>
              <a:t>https://www.amazon.co.uk/Read-Write-Inc-Speed-PHONICS/dp/019846035X/ref=sr_1_1?crid=CUNQ1FNXAI5Q&amp;keywords=read+write+inc+phonics+flash+cards+set+1&amp;qid=1678378171&amp;sprefix=read+write+inc+phonics+%2Caps%2C80&amp;sr=8-1</a:t>
            </a:r>
            <a:r>
              <a:rPr lang="en-GB" altLang="en-US" sz="1600">
                <a:latin typeface="Twinkl Cursive Looped" panose="02000000000000000000" pitchFamily="2" charset="0"/>
              </a:rPr>
              <a:t>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>
              <a:latin typeface="Twinkl Cursive Looped" panose="02000000000000000000" pitchFamily="2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latin typeface="Twinkl Cursive Looped" panose="02000000000000000000" pitchFamily="2" charset="0"/>
                <a:hlinkClick r:id="rId5"/>
              </a:rPr>
              <a:t>https://www.amazon.co.uk/Read-Write-Inc-Speed-PHONICS/dp/0198460376/ref=sr_1_1?crid=35CD6NLC9PRMP&amp;keywords=read+write+inc+phonics+flash+cards+set+2&amp;qid=1696260229&amp;sprefix=read+write+inc+phonics+flash+cards+set+2%2Caps%2C101&amp;sr=8-1</a:t>
            </a:r>
            <a:r>
              <a:rPr lang="en-GB" altLang="en-US" sz="1600">
                <a:latin typeface="Twinkl Cursive Looped" panose="02000000000000000000" pitchFamily="2" charset="0"/>
              </a:rPr>
              <a:t>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>
              <a:latin typeface="Comic Sans MS" panose="030F0702030302020204" pitchFamily="66" charset="0"/>
            </a:endParaRPr>
          </a:p>
        </p:txBody>
      </p:sp>
      <p:pic>
        <p:nvPicPr>
          <p:cNvPr id="52228" name="Picture 6">
            <a:extLst>
              <a:ext uri="{FF2B5EF4-FFF2-40B4-BE49-F238E27FC236}">
                <a16:creationId xmlns:a16="http://schemas.microsoft.com/office/drawing/2014/main" id="{477E8795-D086-5A52-CCC2-FB1223D5BC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64" t="38722" r="11739" b="28284"/>
          <a:stretch>
            <a:fillRect/>
          </a:stretch>
        </p:blipFill>
        <p:spPr bwMode="auto">
          <a:xfrm>
            <a:off x="3328988" y="1327150"/>
            <a:ext cx="5411787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9" name="Picture 4">
            <a:extLst>
              <a:ext uri="{FF2B5EF4-FFF2-40B4-BE49-F238E27FC236}">
                <a16:creationId xmlns:a16="http://schemas.microsoft.com/office/drawing/2014/main" id="{486F4706-EDAC-B422-AEF5-533119CCDD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4" t="25317" r="11014" b="39624"/>
          <a:stretch>
            <a:fillRect/>
          </a:stretch>
        </p:blipFill>
        <p:spPr bwMode="auto">
          <a:xfrm>
            <a:off x="3328988" y="3905250"/>
            <a:ext cx="5411787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74" name="Group 4">
            <a:extLst>
              <a:ext uri="{FF2B5EF4-FFF2-40B4-BE49-F238E27FC236}">
                <a16:creationId xmlns:a16="http://schemas.microsoft.com/office/drawing/2014/main" id="{FE24EF0F-D985-B71C-2518-D986FA5B1BB8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4278" name="Picture 1">
              <a:extLst>
                <a:ext uri="{FF2B5EF4-FFF2-40B4-BE49-F238E27FC236}">
                  <a16:creationId xmlns:a16="http://schemas.microsoft.com/office/drawing/2014/main" id="{25836DF5-27C6-2195-E3BB-BA48CE88A71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815D7BE-ABF7-4FA7-9D6E-5FA48AAEE8A5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54275" name="Title 1">
            <a:extLst>
              <a:ext uri="{FF2B5EF4-FFF2-40B4-BE49-F238E27FC236}">
                <a16:creationId xmlns:a16="http://schemas.microsoft.com/office/drawing/2014/main" id="{39DF2388-C141-93EF-51FD-A37F295501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0713" y="-100013"/>
            <a:ext cx="7977187" cy="865188"/>
          </a:xfrm>
        </p:spPr>
        <p:txBody>
          <a:bodyPr/>
          <a:lstStyle/>
          <a:p>
            <a:r>
              <a:rPr lang="en-GB" altLang="en-US" b="1">
                <a:solidFill>
                  <a:schemeClr val="bg1"/>
                </a:solidFill>
              </a:rPr>
              <a:t>How can you help at home?</a:t>
            </a:r>
            <a:endParaRPr lang="en-GB" alt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6432A4-6FAF-4B83-9F9A-842D2947CD45}"/>
              </a:ext>
            </a:extLst>
          </p:cNvPr>
          <p:cNvSpPr/>
          <p:nvPr/>
        </p:nvSpPr>
        <p:spPr>
          <a:xfrm>
            <a:off x="358775" y="1130300"/>
            <a:ext cx="8239125" cy="54483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182562">
              <a:defRPr/>
            </a:pPr>
            <a:endParaRPr lang="en-GB" dirty="0">
              <a:solidFill>
                <a:srgbClr val="00B050"/>
              </a:solidFill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Twinkl Cursive Looped" panose="02000000000000000000" pitchFamily="2" charset="0"/>
              </a:rPr>
              <a:t>Ensure your child has the best possible attendance at school and comes in on time. 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100" dirty="0">
              <a:latin typeface="Twinkl Cursive Looped" panose="02000000000000000000" pitchFamily="2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Twinkl Cursive Looped" panose="02000000000000000000" pitchFamily="2" charset="0"/>
              </a:rPr>
              <a:t>Support your child with any home learning tasks.</a:t>
            </a:r>
          </a:p>
          <a:p>
            <a:pPr marL="182562">
              <a:defRPr/>
            </a:pPr>
            <a:endParaRPr lang="en-GB" sz="1100" dirty="0">
              <a:latin typeface="Twinkl Cursive Looped" panose="02000000000000000000" pitchFamily="2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Twinkl Cursive Looped" panose="02000000000000000000" pitchFamily="2" charset="0"/>
              </a:rPr>
              <a:t>Practise and learn common exception words – make it fun!</a:t>
            </a:r>
          </a:p>
          <a:p>
            <a:pPr marL="182562">
              <a:defRPr/>
            </a:pPr>
            <a:endParaRPr lang="en-GB" sz="1100" dirty="0">
              <a:latin typeface="Twinkl Cursive Looped" panose="02000000000000000000" pitchFamily="2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Twinkl Cursive Looped" panose="02000000000000000000" pitchFamily="2" charset="0"/>
              </a:rPr>
              <a:t>Talk to your child about what they have learnt at school and what book(s) they are reading (the character, the plot, their opinion).</a:t>
            </a:r>
          </a:p>
          <a:p>
            <a:pPr marL="182562">
              <a:defRPr/>
            </a:pPr>
            <a:endParaRPr lang="en-GB" sz="1100" dirty="0">
              <a:latin typeface="Twinkl Cursive Looped" panose="02000000000000000000" pitchFamily="2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Twinkl Cursive Looped" panose="02000000000000000000" pitchFamily="2" charset="0"/>
              </a:rPr>
              <a:t>Remember to enjoy reading to your child as well as hearing them read.</a:t>
            </a:r>
          </a:p>
          <a:p>
            <a:pPr marL="182562">
              <a:defRPr/>
            </a:pPr>
            <a:endParaRPr lang="en-GB" sz="1100" dirty="0">
              <a:latin typeface="Twinkl Cursive Looped" panose="02000000000000000000" pitchFamily="2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Twinkl Cursive Looped" panose="02000000000000000000" pitchFamily="2" charset="0"/>
              </a:rPr>
              <a:t>Encourage independence in all areas of life (e.g. packing own book bags, writing own home learning, tying shoelaces.)</a:t>
            </a:r>
          </a:p>
          <a:p>
            <a:pPr marL="182562">
              <a:defRPr/>
            </a:pPr>
            <a:endParaRPr lang="en-GB" sz="1100" dirty="0">
              <a:latin typeface="Twinkl Cursive Looped" panose="02000000000000000000" pitchFamily="2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Twinkl Cursive Looped" panose="02000000000000000000" pitchFamily="2" charset="0"/>
              </a:rPr>
              <a:t>Put names in their clothing!</a:t>
            </a:r>
          </a:p>
        </p:txBody>
      </p:sp>
      <p:sp>
        <p:nvSpPr>
          <p:cNvPr id="54277" name="Title 1">
            <a:extLst>
              <a:ext uri="{FF2B5EF4-FFF2-40B4-BE49-F238E27FC236}">
                <a16:creationId xmlns:a16="http://schemas.microsoft.com/office/drawing/2014/main" id="{D9E4501F-AC85-9D0D-7007-9C5A7E1F6D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775" y="612775"/>
            <a:ext cx="8248650" cy="6254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rgbClr val="6600CC"/>
                </a:solidFill>
                <a:latin typeface="Twinkl Cursive Looped" panose="02000000000000000000" pitchFamily="2" charset="0"/>
              </a:rPr>
              <a:t>How Can I Help My Child at Home?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A3E5B3-69B2-75B6-725F-AC29A305D9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74" name="Group 4">
            <a:extLst>
              <a:ext uri="{FF2B5EF4-FFF2-40B4-BE49-F238E27FC236}">
                <a16:creationId xmlns:a16="http://schemas.microsoft.com/office/drawing/2014/main" id="{31E5B454-81EC-BC00-F49F-1117AF6F9B7D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4278" name="Picture 1">
              <a:extLst>
                <a:ext uri="{FF2B5EF4-FFF2-40B4-BE49-F238E27FC236}">
                  <a16:creationId xmlns:a16="http://schemas.microsoft.com/office/drawing/2014/main" id="{A8B257F5-4662-D593-D3F6-5AD5AF42CE7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7B642C6-7BD4-41AB-8954-7586A80C5BC3}"/>
                </a:ext>
              </a:extLst>
            </p:cNvPr>
            <p:cNvSpPr/>
            <p:nvPr/>
          </p:nvSpPr>
          <p:spPr>
            <a:xfrm>
              <a:off x="358775" y="365125"/>
              <a:ext cx="8491538" cy="61991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54275" name="Title 1">
            <a:extLst>
              <a:ext uri="{FF2B5EF4-FFF2-40B4-BE49-F238E27FC236}">
                <a16:creationId xmlns:a16="http://schemas.microsoft.com/office/drawing/2014/main" id="{2AC93028-2283-5DC5-73B5-D3871CD15E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0713" y="-100013"/>
            <a:ext cx="7977187" cy="865188"/>
          </a:xfrm>
        </p:spPr>
        <p:txBody>
          <a:bodyPr/>
          <a:lstStyle/>
          <a:p>
            <a:r>
              <a:rPr lang="en-GB" altLang="en-US" b="1">
                <a:solidFill>
                  <a:schemeClr val="bg1"/>
                </a:solidFill>
              </a:rPr>
              <a:t>How can you help at home?</a:t>
            </a:r>
            <a:endParaRPr lang="en-GB" altLang="en-US"/>
          </a:p>
        </p:txBody>
      </p:sp>
      <p:sp>
        <p:nvSpPr>
          <p:cNvPr id="54277" name="Title 1">
            <a:extLst>
              <a:ext uri="{FF2B5EF4-FFF2-40B4-BE49-F238E27FC236}">
                <a16:creationId xmlns:a16="http://schemas.microsoft.com/office/drawing/2014/main" id="{5ED56E84-83D5-7EC1-EC67-3B8043F257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675" y="1781818"/>
            <a:ext cx="8248650" cy="6254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rgbClr val="6600CC"/>
                </a:solidFill>
                <a:latin typeface="Twinkl Cursive Looped" panose="02000000000000000000" pitchFamily="2" charset="0"/>
              </a:rPr>
              <a:t>Thank you for coming!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sz="4800" dirty="0">
              <a:solidFill>
                <a:srgbClr val="6600CC"/>
              </a:solidFill>
              <a:latin typeface="Twinkl Cursive Looped" panose="02000000000000000000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rgbClr val="6600CC"/>
                </a:solidFill>
                <a:latin typeface="Twinkl Cursive Looped" panose="02000000000000000000" pitchFamily="2" charset="0"/>
              </a:rPr>
              <a:t>We appreciate your support 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sz="4800" dirty="0">
              <a:solidFill>
                <a:srgbClr val="6600CC"/>
              </a:solidFill>
              <a:latin typeface="Twinkl Cursive Looped" panose="02000000000000000000" pitchFamily="2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rgbClr val="6600CC"/>
                </a:solidFill>
                <a:latin typeface="Twinkl Cursive Looped" panose="02000000000000000000" pitchFamily="2" charset="0"/>
                <a:sym typeface="Wingdings" panose="05000000000000000000" pitchFamily="2" charset="2"/>
              </a:rPr>
              <a:t></a:t>
            </a:r>
            <a:endParaRPr lang="en-GB" altLang="en-US" sz="4800" dirty="0">
              <a:solidFill>
                <a:srgbClr val="6600CC"/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35037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Box 1">
            <a:extLst>
              <a:ext uri="{FF2B5EF4-FFF2-40B4-BE49-F238E27FC236}">
                <a16:creationId xmlns:a16="http://schemas.microsoft.com/office/drawing/2014/main" id="{ECD5AA9C-7900-AA3D-764F-7AC9F51B05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" y="242888"/>
            <a:ext cx="8458200" cy="532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latin typeface="Twinkl Cursive Looped" panose="02000000000000000000" pitchFamily="2" charset="0"/>
              </a:rPr>
              <a:t>On display in the hall: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Twinkl Cursive Looped" panose="02000000000000000000" pitchFamily="2" charset="0"/>
              </a:rPr>
              <a:t>Maths equipment – ten frame, part whole model, rekenrek, double sided counters, base 10, Numicon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Twinkl Cursive Looped" panose="02000000000000000000" pitchFamily="2" charset="0"/>
              </a:rPr>
              <a:t>Phonics equipment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Twinkl Cursive Looped" panose="02000000000000000000" pitchFamily="2" charset="0"/>
              </a:rPr>
              <a:t>Reading books – RWInc paper books and book bag books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Twinkl Cursive Looped" panose="02000000000000000000" pitchFamily="2" charset="0"/>
              </a:rPr>
              <a:t>Tea/coffee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>
              <a:latin typeface="Twinkl Cursive Looped" panose="02000000000000000000" pitchFamily="2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latin typeface="Twinkl Cursive Looped" panose="02000000000000000000" pitchFamily="2" charset="0"/>
              </a:rPr>
              <a:t>Take home: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Twinkl Cursive Looped" panose="02000000000000000000" pitchFamily="2" charset="0"/>
              </a:rPr>
              <a:t>RWInc set 1, 2 and 3 sound mat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Twinkl Cursive Looped" panose="02000000000000000000" pitchFamily="2" charset="0"/>
              </a:rPr>
              <a:t>Phonics vocab sheet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Twinkl Cursive Looped" panose="02000000000000000000" pitchFamily="2" charset="0"/>
              </a:rPr>
              <a:t>Letter formation mat (normal and pre-cursive back to back)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Twinkl Cursive Looped" panose="02000000000000000000" pitchFamily="2" charset="0"/>
              </a:rPr>
              <a:t>Red words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Twinkl Cursive Looped" panose="02000000000000000000" pitchFamily="2" charset="0"/>
              </a:rPr>
              <a:t>Year 1 and 2 CEW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Twinkl Cursive Looped" panose="02000000000000000000" pitchFamily="2" charset="0"/>
              </a:rPr>
              <a:t>Maths number facts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Twinkl Cursive Looped" panose="02000000000000000000" pitchFamily="2" charset="0"/>
              </a:rPr>
              <a:t>English sheet to say what nouns, verbs, adjectives, adverbs and conjunctions are and to be able to use them in their writing.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latin typeface="Twinkl Cursive Looped" panose="02000000000000000000" pitchFamily="2" charset="0"/>
              </a:rPr>
              <a:t>Extra work pack to support their child’s phonics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248</TotalTime>
  <Words>1289</Words>
  <Application>Microsoft Office PowerPoint</Application>
  <PresentationFormat>On-screen Show (4:3)</PresentationFormat>
  <Paragraphs>200</Paragraphs>
  <Slides>30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Arial</vt:lpstr>
      <vt:lpstr>Comic Sans MS</vt:lpstr>
      <vt:lpstr>Calibri</vt:lpstr>
      <vt:lpstr>Twinkl Cursive Looped</vt:lpstr>
      <vt:lpstr>Calibri Light</vt:lpstr>
      <vt:lpstr>Office Theme</vt:lpstr>
      <vt:lpstr>Custom Design</vt:lpstr>
      <vt:lpstr>Welcome to Year 1</vt:lpstr>
      <vt:lpstr>How do children learn to read at The Canons?</vt:lpstr>
      <vt:lpstr>PowerPoint Presentation</vt:lpstr>
      <vt:lpstr>Where does it start?</vt:lpstr>
      <vt:lpstr>PowerPoint Presentation</vt:lpstr>
      <vt:lpstr>PowerPoint Presentation</vt:lpstr>
      <vt:lpstr>PowerPoint Presentation</vt:lpstr>
      <vt:lpstr>What do we mean by ‘special friends’? </vt:lpstr>
      <vt:lpstr>Who is Fred?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Writing</vt:lpstr>
      <vt:lpstr>Writing</vt:lpstr>
      <vt:lpstr>PowerPoint Presentation</vt:lpstr>
      <vt:lpstr>PowerPoint Presentation</vt:lpstr>
      <vt:lpstr>Writing</vt:lpstr>
      <vt:lpstr>Writing</vt:lpstr>
      <vt:lpstr>PowerPoint Presentation</vt:lpstr>
      <vt:lpstr>PowerPoint Presentation</vt:lpstr>
      <vt:lpstr>PowerPoint Presentation</vt:lpstr>
      <vt:lpstr>Maths</vt:lpstr>
      <vt:lpstr>Maths</vt:lpstr>
      <vt:lpstr>PowerPoint Presentation</vt:lpstr>
      <vt:lpstr>PowerPoint Presentation</vt:lpstr>
      <vt:lpstr>How can you help at home?</vt:lpstr>
      <vt:lpstr>How can you help at home?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 Seaton</dc:creator>
  <cp:lastModifiedBy>Cath Brown</cp:lastModifiedBy>
  <cp:revision>38</cp:revision>
  <cp:lastPrinted>2023-10-04T16:34:41Z</cp:lastPrinted>
  <dcterms:created xsi:type="dcterms:W3CDTF">2015-04-09T09:17:16Z</dcterms:created>
  <dcterms:modified xsi:type="dcterms:W3CDTF">2025-10-13T20:24:29Z</dcterms:modified>
</cp:coreProperties>
</file>