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6" r:id="rId5"/>
    <p:sldId id="267" r:id="rId6"/>
    <p:sldId id="269" r:id="rId7"/>
    <p:sldId id="268" r:id="rId8"/>
    <p:sldId id="265" r:id="rId9"/>
    <p:sldId id="258" r:id="rId10"/>
    <p:sldId id="259" r:id="rId11"/>
    <p:sldId id="261" r:id="rId12"/>
    <p:sldId id="262" r:id="rId13"/>
    <p:sldId id="263" r:id="rId14"/>
    <p:sldId id="2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65" d="100"/>
          <a:sy n="65" d="100"/>
        </p:scale>
        <p:origin x="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C522415-106D-42FF-BD10-6D55BCE1B234}"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87367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522415-106D-42FF-BD10-6D55BCE1B234}"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563108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522415-106D-42FF-BD10-6D55BCE1B234}"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3453574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C522415-106D-42FF-BD10-6D55BCE1B234}"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192230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C522415-106D-42FF-BD10-6D55BCE1B234}" type="datetimeFigureOut">
              <a:rPr lang="en-GB" smtClean="0"/>
              <a:t>09/01/2024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715671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C522415-106D-42FF-BD10-6D55BCE1B234}" type="datetimeFigureOut">
              <a:rPr lang="en-GB" smtClean="0"/>
              <a:t>09/01/2024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3210059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522415-106D-42FF-BD10-6D55BCE1B234}" type="datetimeFigureOut">
              <a:rPr lang="en-GB" smtClean="0"/>
              <a:t>09/01/2024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2852578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522415-106D-42FF-BD10-6D55BCE1B234}"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3519559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522415-106D-42FF-BD10-6D55BCE1B234}"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2504922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522415-106D-42FF-BD10-6D55BCE1B234}"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3825955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522415-106D-42FF-BD10-6D55BCE1B234}"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BF9D5-9C7E-4864-A162-3EA45C5AE7AF}" type="slidenum">
              <a:rPr lang="en-GB" smtClean="0"/>
              <a:t>‹#›</a:t>
            </a:fld>
            <a:endParaRPr lang="en-GB"/>
          </a:p>
        </p:txBody>
      </p:sp>
    </p:spTree>
    <p:extLst>
      <p:ext uri="{BB962C8B-B14F-4D97-AF65-F5344CB8AC3E}">
        <p14:creationId xmlns:p14="http://schemas.microsoft.com/office/powerpoint/2010/main" val="3121839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522415-106D-42FF-BD10-6D55BCE1B234}" type="datetimeFigureOut">
              <a:rPr lang="en-GB" smtClean="0"/>
              <a:t>09/01/2024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BF9D5-9C7E-4864-A162-3EA45C5AE7AF}" type="slidenum">
              <a:rPr lang="en-GB" smtClean="0"/>
              <a:t>‹#›</a:t>
            </a:fld>
            <a:endParaRPr lang="en-GB"/>
          </a:p>
        </p:txBody>
      </p:sp>
    </p:spTree>
    <p:extLst>
      <p:ext uri="{BB962C8B-B14F-4D97-AF65-F5344CB8AC3E}">
        <p14:creationId xmlns:p14="http://schemas.microsoft.com/office/powerpoint/2010/main" val="9748048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n on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974286" cy="779747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386149" y="1226866"/>
            <a:ext cx="9117874" cy="1821134"/>
          </a:xfrm>
        </p:spPr>
        <p:txBody>
          <a:bodyPr>
            <a:normAutofit fontScale="90000"/>
          </a:bodyPr>
          <a:lstStyle/>
          <a:p>
            <a:r>
              <a:rPr lang="en-GB" b="1" dirty="0">
                <a:solidFill>
                  <a:srgbClr val="FFFF00"/>
                </a:solidFill>
                <a:latin typeface="Comic Sans MS" panose="030F0702030302020204" pitchFamily="66" charset="0"/>
              </a:rPr>
              <a:t>We have a mystery for the whole school to solve!</a:t>
            </a:r>
            <a:endParaRPr lang="en-GB" dirty="0">
              <a:solidFill>
                <a:srgbClr val="FFFF00"/>
              </a:solidFill>
              <a:latin typeface="Comic Sans MS" panose="030F0702030302020204" pitchFamily="66" charset="0"/>
            </a:endParaRPr>
          </a:p>
        </p:txBody>
      </p:sp>
      <p:sp>
        <p:nvSpPr>
          <p:cNvPr id="3" name="Subtitle 2"/>
          <p:cNvSpPr>
            <a:spLocks noGrp="1"/>
          </p:cNvSpPr>
          <p:nvPr>
            <p:ph type="subTitle" idx="1"/>
          </p:nvPr>
        </p:nvSpPr>
        <p:spPr>
          <a:xfrm>
            <a:off x="1567542" y="3262403"/>
            <a:ext cx="9144000" cy="2929391"/>
          </a:xfrm>
        </p:spPr>
        <p:txBody>
          <a:bodyPr>
            <a:normAutofit/>
          </a:bodyPr>
          <a:lstStyle/>
          <a:p>
            <a:r>
              <a:rPr lang="en-GB" sz="2600" dirty="0">
                <a:solidFill>
                  <a:srgbClr val="FFFF00"/>
                </a:solidFill>
                <a:latin typeface="Comic Sans MS" panose="030F0702030302020204" pitchFamily="66" charset="0"/>
              </a:rPr>
              <a:t>Someone has eaten the last cookie from the staffroom! </a:t>
            </a:r>
          </a:p>
          <a:p>
            <a:endParaRPr lang="en-GB" sz="2600" dirty="0">
              <a:solidFill>
                <a:srgbClr val="FFFF00"/>
              </a:solidFill>
              <a:latin typeface="Comic Sans MS" panose="030F0702030302020204" pitchFamily="66" charset="0"/>
            </a:endParaRPr>
          </a:p>
          <a:p>
            <a:r>
              <a:rPr lang="en-GB" sz="2600" dirty="0">
                <a:solidFill>
                  <a:srgbClr val="FFFF00"/>
                </a:solidFill>
                <a:latin typeface="Comic Sans MS" panose="030F0702030302020204" pitchFamily="66" charset="0"/>
              </a:rPr>
              <a:t>Can you work as a year group to be detectives to find out which member of The Canons staff had the last cookie?</a:t>
            </a:r>
          </a:p>
        </p:txBody>
      </p:sp>
    </p:spTree>
    <p:extLst>
      <p:ext uri="{BB962C8B-B14F-4D97-AF65-F5344CB8AC3E}">
        <p14:creationId xmlns:p14="http://schemas.microsoft.com/office/powerpoint/2010/main" val="2387194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rime Scene Background&quot; Images – Browse 67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54187" cy="677526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37903" y="250688"/>
            <a:ext cx="10515600" cy="1325563"/>
          </a:xfrm>
        </p:spPr>
        <p:txBody>
          <a:bodyPr/>
          <a:lstStyle/>
          <a:p>
            <a:r>
              <a:rPr lang="en-GB" dirty="0">
                <a:solidFill>
                  <a:srgbClr val="FFFF00"/>
                </a:solidFill>
                <a:latin typeface="Comic Sans MS" panose="030F0702030302020204" pitchFamily="66" charset="0"/>
              </a:rPr>
              <a:t>The Crime Scene: </a:t>
            </a:r>
          </a:p>
        </p:txBody>
      </p:sp>
      <p:sp>
        <p:nvSpPr>
          <p:cNvPr id="3" name="Content Placeholder 2"/>
          <p:cNvSpPr>
            <a:spLocks noGrp="1"/>
          </p:cNvSpPr>
          <p:nvPr>
            <p:ph idx="1"/>
          </p:nvPr>
        </p:nvSpPr>
        <p:spPr>
          <a:xfrm>
            <a:off x="698862" y="1341119"/>
            <a:ext cx="11188337" cy="5268687"/>
          </a:xfrm>
        </p:spPr>
        <p:txBody>
          <a:bodyPr>
            <a:normAutofit fontScale="92500" lnSpcReduction="10000"/>
          </a:bodyPr>
          <a:lstStyle/>
          <a:p>
            <a:pPr marL="0" indent="0">
              <a:buNone/>
            </a:pPr>
            <a:r>
              <a:rPr lang="en-GB" dirty="0">
                <a:solidFill>
                  <a:srgbClr val="FFFF00"/>
                </a:solidFill>
                <a:latin typeface="Comic Sans MS" panose="030F0702030302020204" pitchFamily="66" charset="0"/>
              </a:rPr>
              <a:t>Evidence has been removed from the staff room and placed in the upper school hall for you all to see.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solidFill>
                  <a:srgbClr val="FFFF00"/>
                </a:solidFill>
                <a:latin typeface="Comic Sans MS" panose="030F0702030302020204" pitchFamily="66" charset="0"/>
              </a:rPr>
              <a:t>Each year group will be given one piece of evidence that they need to investigate – just like a forensic scientist!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15654" y="2489562"/>
            <a:ext cx="3614057" cy="271054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117393" y="2489563"/>
            <a:ext cx="3614057" cy="271054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067694" y="2489562"/>
            <a:ext cx="3614057" cy="271054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126580" y="2481942"/>
            <a:ext cx="3622766" cy="2717075"/>
          </a:xfrm>
          <a:prstGeom prst="rect">
            <a:avLst/>
          </a:prstGeom>
        </p:spPr>
      </p:pic>
    </p:spTree>
    <p:extLst>
      <p:ext uri="{BB962C8B-B14F-4D97-AF65-F5344CB8AC3E}">
        <p14:creationId xmlns:p14="http://schemas.microsoft.com/office/powerpoint/2010/main" val="3446460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60+ Suspect Lineup Stock Photos, Pictures &amp; Royalty-Free Images - iStock |  Police lineup, Suspect line up, Jail line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91" y="1"/>
            <a:ext cx="654131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559526" y="-84970"/>
            <a:ext cx="10515600" cy="1325563"/>
          </a:xfrm>
        </p:spPr>
        <p:txBody>
          <a:bodyPr/>
          <a:lstStyle/>
          <a:p>
            <a:r>
              <a:rPr lang="en-GB" dirty="0">
                <a:latin typeface="Comic Sans MS" panose="030F0702030302020204" pitchFamily="66" charset="0"/>
              </a:rPr>
              <a:t>The Suspects: </a:t>
            </a:r>
          </a:p>
        </p:txBody>
      </p:sp>
      <p:sp>
        <p:nvSpPr>
          <p:cNvPr id="3" name="Content Placeholder 2"/>
          <p:cNvSpPr>
            <a:spLocks noGrp="1"/>
          </p:cNvSpPr>
          <p:nvPr>
            <p:ph idx="1"/>
          </p:nvPr>
        </p:nvSpPr>
        <p:spPr>
          <a:xfrm>
            <a:off x="6246222" y="583474"/>
            <a:ext cx="4034120" cy="6415656"/>
          </a:xfrm>
        </p:spPr>
        <p:txBody>
          <a:bodyPr>
            <a:normAutofit/>
          </a:bodyPr>
          <a:lstStyle/>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The following 5 members of staff were in the staffroom at the time of the crime and are potential suspects!</a:t>
            </a:r>
          </a:p>
          <a:p>
            <a:pPr marL="0" indent="0">
              <a:buNone/>
            </a:pPr>
            <a:endParaRPr lang="en-GB" dirty="0"/>
          </a:p>
          <a:p>
            <a:pPr marL="0" indent="0">
              <a:buNone/>
            </a:pPr>
            <a:endParaRPr lang="en-GB" dirty="0"/>
          </a:p>
          <a:p>
            <a:pPr marL="0" indent="0">
              <a:buNone/>
            </a:pPr>
            <a:endParaRPr lang="en-GB" dirty="0"/>
          </a:p>
          <a:p>
            <a:pPr marL="0" indent="0">
              <a:buNone/>
            </a:pPr>
            <a:r>
              <a:rPr lang="en-GB" dirty="0">
                <a:latin typeface="Comic Sans MS" panose="030F0702030302020204" pitchFamily="66" charset="0"/>
              </a:rPr>
              <a:t>Can you guess who?... </a:t>
            </a:r>
          </a:p>
        </p:txBody>
      </p:sp>
    </p:spTree>
    <p:extLst>
      <p:ext uri="{BB962C8B-B14F-4D97-AF65-F5344CB8AC3E}">
        <p14:creationId xmlns:p14="http://schemas.microsoft.com/office/powerpoint/2010/main" val="3737785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48" y="72752"/>
            <a:ext cx="5442857" cy="584109"/>
          </a:xfrm>
        </p:spPr>
        <p:txBody>
          <a:bodyPr>
            <a:noAutofit/>
          </a:bodyPr>
          <a:lstStyle/>
          <a:p>
            <a:r>
              <a:rPr lang="en-GB" sz="3600" dirty="0">
                <a:latin typeface="Comic Sans MS" panose="030F0702030302020204" pitchFamily="66" charset="0"/>
              </a:rPr>
              <a:t>Suspect 1 – Mr Charlton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9267" y="1414507"/>
            <a:ext cx="6061166" cy="45458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518977" y="1414042"/>
            <a:ext cx="6057447" cy="4543085"/>
          </a:xfrm>
          <a:prstGeom prst="rect">
            <a:avLst/>
          </a:prstGeom>
        </p:spPr>
      </p:pic>
    </p:spTree>
    <p:extLst>
      <p:ext uri="{BB962C8B-B14F-4D97-AF65-F5344CB8AC3E}">
        <p14:creationId xmlns:p14="http://schemas.microsoft.com/office/powerpoint/2010/main" val="1570972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190309" cy="645069"/>
          </a:xfrm>
        </p:spPr>
        <p:txBody>
          <a:bodyPr>
            <a:normAutofit/>
          </a:bodyPr>
          <a:lstStyle/>
          <a:p>
            <a:r>
              <a:rPr lang="en-GB" sz="3600" dirty="0">
                <a:latin typeface="Comic Sans MS" panose="030F0702030302020204" pitchFamily="66" charset="0"/>
              </a:rPr>
              <a:t>Suspect 2 – Mrs Mellor</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589270" y="1401624"/>
            <a:ext cx="6052457" cy="453934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1842" y="1401624"/>
            <a:ext cx="6052457" cy="4539343"/>
          </a:xfrm>
          <a:prstGeom prst="rect">
            <a:avLst/>
          </a:prstGeom>
        </p:spPr>
      </p:pic>
    </p:spTree>
    <p:extLst>
      <p:ext uri="{BB962C8B-B14F-4D97-AF65-F5344CB8AC3E}">
        <p14:creationId xmlns:p14="http://schemas.microsoft.com/office/powerpoint/2010/main" val="3569976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4572000" cy="584109"/>
          </a:xfrm>
        </p:spPr>
        <p:txBody>
          <a:bodyPr>
            <a:noAutofit/>
          </a:bodyPr>
          <a:lstStyle/>
          <a:p>
            <a:r>
              <a:rPr lang="en-GB" sz="3600" dirty="0">
                <a:latin typeface="Comic Sans MS" panose="030F0702030302020204" pitchFamily="66" charset="0"/>
              </a:rPr>
              <a:t>Suspect 3 – Mr Hill</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96141" y="1399904"/>
            <a:ext cx="5974081" cy="448056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548993" y="1399904"/>
            <a:ext cx="5974080" cy="4480560"/>
          </a:xfrm>
          <a:prstGeom prst="rect">
            <a:avLst/>
          </a:prstGeom>
        </p:spPr>
      </p:pic>
    </p:spTree>
    <p:extLst>
      <p:ext uri="{BB962C8B-B14F-4D97-AF65-F5344CB8AC3E}">
        <p14:creationId xmlns:p14="http://schemas.microsoft.com/office/powerpoint/2010/main" val="1483896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014903" cy="584109"/>
          </a:xfrm>
        </p:spPr>
        <p:txBody>
          <a:bodyPr>
            <a:noAutofit/>
          </a:bodyPr>
          <a:lstStyle/>
          <a:p>
            <a:r>
              <a:rPr lang="en-GB" sz="3600" dirty="0">
                <a:latin typeface="Comic Sans MS" panose="030F0702030302020204" pitchFamily="66" charset="0"/>
              </a:rPr>
              <a:t>Suspect 4 – Mrs Richards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252450" y="1338581"/>
            <a:ext cx="6099628" cy="457472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6978" y="1345564"/>
            <a:ext cx="6091646" cy="4568735"/>
          </a:xfrm>
          <a:prstGeom prst="rect">
            <a:avLst/>
          </a:prstGeom>
        </p:spPr>
      </p:pic>
    </p:spTree>
    <p:extLst>
      <p:ext uri="{BB962C8B-B14F-4D97-AF65-F5344CB8AC3E}">
        <p14:creationId xmlns:p14="http://schemas.microsoft.com/office/powerpoint/2010/main" val="101923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5242560" cy="513805"/>
          </a:xfrm>
        </p:spPr>
        <p:txBody>
          <a:bodyPr>
            <a:noAutofit/>
          </a:bodyPr>
          <a:lstStyle/>
          <a:p>
            <a:r>
              <a:rPr lang="en-GB" sz="3600" dirty="0">
                <a:latin typeface="Comic Sans MS" panose="030F0702030302020204" pitchFamily="66" charset="0"/>
              </a:rPr>
              <a:t>Suspect 5 – Mr Barnes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4780"/>
          <a:stretch/>
        </p:blipFill>
        <p:spPr>
          <a:xfrm rot="5400000">
            <a:off x="546116" y="1542316"/>
            <a:ext cx="6038456" cy="43123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233579" y="1431355"/>
            <a:ext cx="6041572" cy="4531179"/>
          </a:xfrm>
          <a:prstGeom prst="rect">
            <a:avLst/>
          </a:prstGeom>
        </p:spPr>
      </p:pic>
    </p:spTree>
    <p:extLst>
      <p:ext uri="{BB962C8B-B14F-4D97-AF65-F5344CB8AC3E}">
        <p14:creationId xmlns:p14="http://schemas.microsoft.com/office/powerpoint/2010/main" val="2690716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ow to Become a Crime Scene Investigator (CSI): Education and Trai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088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5229" y="72212"/>
            <a:ext cx="10515600" cy="1325563"/>
          </a:xfrm>
        </p:spPr>
        <p:txBody>
          <a:bodyPr/>
          <a:lstStyle/>
          <a:p>
            <a:r>
              <a:rPr lang="en-GB" dirty="0">
                <a:solidFill>
                  <a:srgbClr val="FFFF00"/>
                </a:solidFill>
                <a:latin typeface="Comic Sans MS" panose="030F0702030302020204" pitchFamily="66" charset="0"/>
              </a:rPr>
              <a:t>Reception</a:t>
            </a:r>
            <a:r>
              <a:rPr lang="en-GB" dirty="0">
                <a:latin typeface="Comic Sans MS" panose="030F0702030302020204" pitchFamily="66" charset="0"/>
              </a:rPr>
              <a:t> </a:t>
            </a:r>
          </a:p>
        </p:txBody>
      </p:sp>
      <p:sp>
        <p:nvSpPr>
          <p:cNvPr id="3" name="Content Placeholder 2"/>
          <p:cNvSpPr>
            <a:spLocks noGrp="1"/>
          </p:cNvSpPr>
          <p:nvPr>
            <p:ph idx="1"/>
          </p:nvPr>
        </p:nvSpPr>
        <p:spPr>
          <a:xfrm>
            <a:off x="5564511" y="595994"/>
            <a:ext cx="5125810" cy="4316910"/>
          </a:xfrm>
        </p:spPr>
        <p:txBody>
          <a:bodyPr>
            <a:noAutofit/>
          </a:bodyPr>
          <a:lstStyle/>
          <a:p>
            <a:pPr marL="0" indent="0">
              <a:buNone/>
            </a:pPr>
            <a:r>
              <a:rPr lang="en-GB" sz="3200" b="1" dirty="0">
                <a:solidFill>
                  <a:srgbClr val="FFFF00"/>
                </a:solidFill>
                <a:latin typeface="Comic Sans MS" panose="030F0702030302020204" pitchFamily="66" charset="0"/>
              </a:rPr>
              <a:t>Look again at the picture of the crime scene, one thing is missing this is a clue to what that member of staff likes to do when they are not at school – Can you work out who had the last cookie?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76737" y="2045515"/>
            <a:ext cx="5356497" cy="4017373"/>
          </a:xfrm>
          <a:prstGeom prst="rect">
            <a:avLst/>
          </a:prstGeom>
        </p:spPr>
      </p:pic>
    </p:spTree>
    <p:extLst>
      <p:ext uri="{BB962C8B-B14F-4D97-AF65-F5344CB8AC3E}">
        <p14:creationId xmlns:p14="http://schemas.microsoft.com/office/powerpoint/2010/main" val="582084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Grunge Shoe Print Background Royalty Free SVG, Cliparts, Vectors, And Stock  Illustration. Image 14645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956"/>
            <a:ext cx="11954692" cy="11353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latin typeface="Comic Sans MS" panose="030F0702030302020204" pitchFamily="66" charset="0"/>
              </a:rPr>
              <a:t>Year 1 </a:t>
            </a:r>
          </a:p>
        </p:txBody>
      </p:sp>
      <p:sp>
        <p:nvSpPr>
          <p:cNvPr id="3" name="Content Placeholder 2"/>
          <p:cNvSpPr>
            <a:spLocks noGrp="1"/>
          </p:cNvSpPr>
          <p:nvPr>
            <p:ph idx="1"/>
          </p:nvPr>
        </p:nvSpPr>
        <p:spPr>
          <a:xfrm>
            <a:off x="237308" y="1445619"/>
            <a:ext cx="4709161" cy="5251271"/>
          </a:xfrm>
        </p:spPr>
        <p:txBody>
          <a:bodyPr>
            <a:normAutofit/>
          </a:bodyPr>
          <a:lstStyle/>
          <a:p>
            <a:pPr marL="0" indent="0">
              <a:buNone/>
            </a:pPr>
            <a:r>
              <a:rPr lang="en-GB" sz="3200" dirty="0">
                <a:latin typeface="Comic Sans MS" panose="030F0702030302020204" pitchFamily="66" charset="0"/>
              </a:rPr>
              <a:t>You will investigate footprints. You will first compare your own shoeprints in the classroom to find out if they are the same. Then ask suspects for their shoeprints. Can they match any of them to the ones at the crime scene?</a:t>
            </a:r>
          </a:p>
        </p:txBody>
      </p:sp>
    </p:spTree>
    <p:extLst>
      <p:ext uri="{BB962C8B-B14F-4D97-AF65-F5344CB8AC3E}">
        <p14:creationId xmlns:p14="http://schemas.microsoft.com/office/powerpoint/2010/main" val="2442201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rime Scene. Fingerprint And Yellow Forbidden Tape Royalty Free SVG,  Cliparts, Vectors, And Stock Illustration. Image 51368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9"/>
            <a:ext cx="12192000" cy="685942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1429"/>
            <a:ext cx="3746377" cy="1325563"/>
          </a:xfrm>
        </p:spPr>
        <p:txBody>
          <a:bodyPr/>
          <a:lstStyle/>
          <a:p>
            <a:r>
              <a:rPr lang="en-GB" dirty="0">
                <a:latin typeface="Comic Sans MS" panose="030F0702030302020204" pitchFamily="66" charset="0"/>
              </a:rPr>
              <a:t>Year 2 and</a:t>
            </a:r>
            <a:br>
              <a:rPr lang="en-GB" dirty="0">
                <a:latin typeface="Comic Sans MS" panose="030F0702030302020204" pitchFamily="66" charset="0"/>
              </a:rPr>
            </a:br>
            <a:r>
              <a:rPr lang="en-GB" dirty="0">
                <a:latin typeface="Comic Sans MS" panose="030F0702030302020204" pitchFamily="66" charset="0"/>
              </a:rPr>
              <a:t> 3</a:t>
            </a:r>
          </a:p>
        </p:txBody>
      </p:sp>
      <p:sp>
        <p:nvSpPr>
          <p:cNvPr id="3" name="Content Placeholder 2"/>
          <p:cNvSpPr>
            <a:spLocks noGrp="1"/>
          </p:cNvSpPr>
          <p:nvPr>
            <p:ph idx="1"/>
          </p:nvPr>
        </p:nvSpPr>
        <p:spPr>
          <a:xfrm>
            <a:off x="6444342" y="461554"/>
            <a:ext cx="4909457" cy="5172891"/>
          </a:xfrm>
        </p:spPr>
        <p:txBody>
          <a:bodyPr>
            <a:normAutofit/>
          </a:bodyPr>
          <a:lstStyle/>
          <a:p>
            <a:pPr marL="0" indent="0">
              <a:buNone/>
            </a:pPr>
            <a:r>
              <a:rPr lang="en-GB" dirty="0">
                <a:latin typeface="Comic Sans MS" panose="030F0702030302020204" pitchFamily="66" charset="0"/>
              </a:rPr>
              <a:t>You will be taking fingerprints. Are all of our fingerprints the same? Discuss how they are unique. Your class teacher will give you instructions to take fingerprints on the bottle left next to the empty biscuit packet.</a:t>
            </a:r>
          </a:p>
        </p:txBody>
      </p:sp>
    </p:spTree>
    <p:extLst>
      <p:ext uri="{BB962C8B-B14F-4D97-AF65-F5344CB8AC3E}">
        <p14:creationId xmlns:p14="http://schemas.microsoft.com/office/powerpoint/2010/main" val="1549218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en Background Images - Free Download on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 y="0"/>
            <a:ext cx="1219632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latin typeface="Comic Sans MS" panose="030F0702030302020204" pitchFamily="66" charset="0"/>
              </a:rPr>
              <a:t>Year 4 and Year 5 </a:t>
            </a:r>
          </a:p>
        </p:txBody>
      </p:sp>
      <p:sp>
        <p:nvSpPr>
          <p:cNvPr id="3" name="Content Placeholder 2"/>
          <p:cNvSpPr>
            <a:spLocks noGrp="1"/>
          </p:cNvSpPr>
          <p:nvPr>
            <p:ph idx="1"/>
          </p:nvPr>
        </p:nvSpPr>
        <p:spPr>
          <a:xfrm>
            <a:off x="838200" y="1825625"/>
            <a:ext cx="10515600" cy="2302238"/>
          </a:xfrm>
        </p:spPr>
        <p:txBody>
          <a:bodyPr>
            <a:normAutofit fontScale="92500"/>
          </a:bodyPr>
          <a:lstStyle/>
          <a:p>
            <a:pPr marL="0" indent="0">
              <a:buNone/>
            </a:pPr>
            <a:r>
              <a:rPr lang="en-GB" dirty="0">
                <a:latin typeface="Comic Sans MS" panose="030F0702030302020204" pitchFamily="66" charset="0"/>
              </a:rPr>
              <a:t>Can you match a pen to the note from the crime scene? You will get a selection of pens, each one belonging to a different suspect. </a:t>
            </a:r>
          </a:p>
          <a:p>
            <a:pPr marL="0" indent="0">
              <a:buNone/>
            </a:pPr>
            <a:r>
              <a:rPr lang="en-GB" dirty="0">
                <a:latin typeface="Comic Sans MS" panose="030F0702030302020204" pitchFamily="66" charset="0"/>
              </a:rPr>
              <a:t>You will try out chromatography. Make sure you work methodically to ensure it is a fair test. </a:t>
            </a:r>
          </a:p>
          <a:p>
            <a:pPr marL="0" indent="0">
              <a:buNone/>
            </a:pPr>
            <a:r>
              <a:rPr lang="en-GB" dirty="0">
                <a:latin typeface="Comic Sans MS" panose="030F0702030302020204" pitchFamily="66" charset="0"/>
              </a:rPr>
              <a:t>Do any of the pens match the clue in the crime scene?</a:t>
            </a:r>
          </a:p>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884375" y="3540034"/>
            <a:ext cx="3518263" cy="2638697"/>
          </a:xfrm>
          <a:prstGeom prst="rect">
            <a:avLst/>
          </a:prstGeom>
        </p:spPr>
      </p:pic>
      <p:sp>
        <p:nvSpPr>
          <p:cNvPr id="5" name="TextBox 4"/>
          <p:cNvSpPr txBox="1"/>
          <p:nvPr/>
        </p:nvSpPr>
        <p:spPr>
          <a:xfrm>
            <a:off x="265472" y="5972183"/>
            <a:ext cx="8764255" cy="923330"/>
          </a:xfrm>
          <a:prstGeom prst="rect">
            <a:avLst/>
          </a:prstGeom>
          <a:noFill/>
        </p:spPr>
        <p:txBody>
          <a:bodyPr wrap="square" rtlCol="0">
            <a:spAutoFit/>
          </a:bodyPr>
          <a:lstStyle/>
          <a:p>
            <a:r>
              <a:rPr lang="en-GB" dirty="0">
                <a:latin typeface="Comic Sans MS" panose="030F0702030302020204" pitchFamily="66" charset="0"/>
              </a:rPr>
              <a:t>Chromatography is a technique used to separate soluble substances that have been mixed together. It’s normally used to separate coloured mixtures, like food colourings.</a:t>
            </a:r>
          </a:p>
        </p:txBody>
      </p:sp>
    </p:spTree>
    <p:extLst>
      <p:ext uri="{BB962C8B-B14F-4D97-AF65-F5344CB8AC3E}">
        <p14:creationId xmlns:p14="http://schemas.microsoft.com/office/powerpoint/2010/main" val="3485128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henotyping: The hidden mugshot in a culprit's DNA - European Biotechnolo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02772" y="138702"/>
            <a:ext cx="10515600" cy="1325563"/>
          </a:xfrm>
        </p:spPr>
        <p:txBody>
          <a:bodyPr/>
          <a:lstStyle/>
          <a:p>
            <a:r>
              <a:rPr lang="en-GB" dirty="0">
                <a:solidFill>
                  <a:srgbClr val="FFFF00"/>
                </a:solidFill>
                <a:latin typeface="Comic Sans MS" panose="030F0702030302020204" pitchFamily="66" charset="0"/>
              </a:rPr>
              <a:t>Year 6 </a:t>
            </a:r>
          </a:p>
        </p:txBody>
      </p:sp>
      <p:sp>
        <p:nvSpPr>
          <p:cNvPr id="3" name="Content Placeholder 2"/>
          <p:cNvSpPr>
            <a:spLocks noGrp="1"/>
          </p:cNvSpPr>
          <p:nvPr>
            <p:ph idx="1"/>
          </p:nvPr>
        </p:nvSpPr>
        <p:spPr>
          <a:xfrm>
            <a:off x="254726" y="1538242"/>
            <a:ext cx="10515600" cy="4351338"/>
          </a:xfrm>
        </p:spPr>
        <p:txBody>
          <a:bodyPr/>
          <a:lstStyle/>
          <a:p>
            <a:r>
              <a:rPr lang="en-GB" dirty="0">
                <a:solidFill>
                  <a:srgbClr val="FFFF00"/>
                </a:solidFill>
                <a:latin typeface="Comic Sans MS" panose="030F0702030302020204" pitchFamily="66" charset="0"/>
              </a:rPr>
              <a:t>You should already know that humans are all different and that we carry characteristics from our parents. We all have DNA – in fact, all living things have DNA – and that it can be used to help to solve crimes.</a:t>
            </a:r>
          </a:p>
          <a:p>
            <a:r>
              <a:rPr lang="en-GB" dirty="0">
                <a:solidFill>
                  <a:srgbClr val="FFFF00"/>
                </a:solidFill>
                <a:latin typeface="Comic Sans MS" panose="030F0702030302020204" pitchFamily="66" charset="0"/>
              </a:rPr>
              <a:t> Scientists can extract DNA from all sorts of evidence, including hairs, fibres, etc. It requires specialist equipment to do this, but we can extract a DNA strand from a strawberry and this is what you will be doing.</a:t>
            </a:r>
          </a:p>
        </p:txBody>
      </p:sp>
    </p:spTree>
    <p:extLst>
      <p:ext uri="{BB962C8B-B14F-4D97-AF65-F5344CB8AC3E}">
        <p14:creationId xmlns:p14="http://schemas.microsoft.com/office/powerpoint/2010/main" val="334664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8,700+ Crime Board Stock Photos, Pictures &amp; Royalty-Free Images - iStock |  Crime board red str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97" y="0"/>
            <a:ext cx="12287794" cy="34311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69035"/>
            <a:ext cx="10515600" cy="819240"/>
          </a:xfrm>
        </p:spPr>
        <p:txBody>
          <a:bodyPr/>
          <a:lstStyle/>
          <a:p>
            <a:pPr algn="ctr"/>
            <a:r>
              <a:rPr lang="en-GB" dirty="0">
                <a:solidFill>
                  <a:srgbClr val="FFFF00"/>
                </a:solidFill>
                <a:latin typeface="Comic Sans MS" panose="030F0702030302020204" pitchFamily="66" charset="0"/>
              </a:rPr>
              <a:t>Finding the culprit </a:t>
            </a:r>
          </a:p>
        </p:txBody>
      </p:sp>
      <p:sp>
        <p:nvSpPr>
          <p:cNvPr id="3" name="Content Placeholder 2"/>
          <p:cNvSpPr>
            <a:spLocks noGrp="1"/>
          </p:cNvSpPr>
          <p:nvPr>
            <p:ph idx="1"/>
          </p:nvPr>
        </p:nvSpPr>
        <p:spPr>
          <a:xfrm>
            <a:off x="0" y="3431177"/>
            <a:ext cx="12104914" cy="4504166"/>
          </a:xfrm>
        </p:spPr>
        <p:txBody>
          <a:bodyPr/>
          <a:lstStyle/>
          <a:p>
            <a:pPr marL="0" indent="0">
              <a:buNone/>
            </a:pPr>
            <a:r>
              <a:rPr lang="en-GB" dirty="0">
                <a:latin typeface="Comic Sans MS" panose="030F0702030302020204" pitchFamily="66" charset="0"/>
              </a:rPr>
              <a:t>Each year group will need to display their evidence on the crime scene board that will be displayed in the upper school hall. On Friday after school you will be able to take your grown-ups to our STEM week exhibition and look at all the evidence each year group has gathered to see if you all found the same suspect guilty. </a:t>
            </a:r>
          </a:p>
          <a:p>
            <a:pPr marL="0" indent="0">
              <a:buNone/>
            </a:pPr>
            <a:endParaRPr lang="en-GB" dirty="0">
              <a:latin typeface="Comic Sans MS" panose="030F0702030302020204" pitchFamily="66" charset="0"/>
            </a:endParaRPr>
          </a:p>
          <a:p>
            <a:pPr marL="0" indent="0" algn="ctr">
              <a:buNone/>
            </a:pPr>
            <a:r>
              <a:rPr lang="en-GB" sz="4000" dirty="0">
                <a:latin typeface="Comic Sans MS" panose="030F0702030302020204" pitchFamily="66" charset="0"/>
              </a:rPr>
              <a:t>Will you solve the crime? </a:t>
            </a:r>
          </a:p>
        </p:txBody>
      </p:sp>
    </p:spTree>
    <p:extLst>
      <p:ext uri="{BB962C8B-B14F-4D97-AF65-F5344CB8AC3E}">
        <p14:creationId xmlns:p14="http://schemas.microsoft.com/office/powerpoint/2010/main" val="3104696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541</Words>
  <Application>Microsoft Office PowerPoint</Application>
  <PresentationFormat>Widescreen</PresentationFormat>
  <Paragraphs>45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We have a mystery for the whole school to solve!</vt:lpstr>
      <vt:lpstr>The Crime Scene: </vt:lpstr>
      <vt:lpstr>The Suspects: </vt:lpstr>
      <vt:lpstr>Suspect 1 – Mr Charlton</vt:lpstr>
      <vt:lpstr>Suspect 2 – Mrs Mellor</vt:lpstr>
      <vt:lpstr>Suspect 3 – Mr Hill</vt:lpstr>
      <vt:lpstr>Suspect 4 – Mrs Richards</vt:lpstr>
      <vt:lpstr>Suspect 5 – Mr Barnes</vt:lpstr>
      <vt:lpstr>Reception </vt:lpstr>
      <vt:lpstr>Year 1 </vt:lpstr>
      <vt:lpstr>Year 2 and  3</vt:lpstr>
      <vt:lpstr>Year 4 and Year 5 </vt:lpstr>
      <vt:lpstr>Year 6 </vt:lpstr>
      <vt:lpstr>Finding the culprit </vt:lpstr>
    </vt:vector>
  </TitlesOfParts>
  <Company>Canon C of 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have a mystery for the whole school to solve!</dc:title>
  <dc:creator>Jennifer McCracken</dc:creator>
  <cp:lastModifiedBy>Stacey Clarke</cp:lastModifiedBy>
  <cp:revision>12</cp:revision>
  <dcterms:created xsi:type="dcterms:W3CDTF">2023-06-23T13:19:40Z</dcterms:created>
  <dcterms:modified xsi:type="dcterms:W3CDTF">2024-01-09T16:30:52Z</dcterms:modified>
</cp:coreProperties>
</file>