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3"/>
  </p:notesMasterIdLst>
  <p:handoutMasterIdLst>
    <p:handoutMasterId r:id="rId24"/>
  </p:handoutMasterIdLst>
  <p:sldIdLst>
    <p:sldId id="271" r:id="rId2"/>
    <p:sldId id="300" r:id="rId3"/>
    <p:sldId id="276" r:id="rId4"/>
    <p:sldId id="282" r:id="rId5"/>
    <p:sldId id="283" r:id="rId6"/>
    <p:sldId id="301" r:id="rId7"/>
    <p:sldId id="288" r:id="rId8"/>
    <p:sldId id="302" r:id="rId9"/>
    <p:sldId id="303" r:id="rId10"/>
    <p:sldId id="280" r:id="rId11"/>
    <p:sldId id="304" r:id="rId12"/>
    <p:sldId id="311" r:id="rId13"/>
    <p:sldId id="317" r:id="rId14"/>
    <p:sldId id="315" r:id="rId15"/>
    <p:sldId id="316" r:id="rId16"/>
    <p:sldId id="305" r:id="rId17"/>
    <p:sldId id="306" r:id="rId18"/>
    <p:sldId id="278" r:id="rId19"/>
    <p:sldId id="307" r:id="rId20"/>
    <p:sldId id="309" r:id="rId21"/>
    <p:sldId id="310" r:id="rId22"/>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964" autoAdjust="0"/>
    <p:restoredTop sz="94660"/>
  </p:normalViewPr>
  <p:slideViewPr>
    <p:cSldViewPr>
      <p:cViewPr varScale="1">
        <p:scale>
          <a:sx n="85" d="100"/>
          <a:sy n="85" d="100"/>
        </p:scale>
        <p:origin x="1728"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9717B4C3-D963-4376-A584-130184C9AD92}" type="datetimeFigureOut">
              <a:rPr lang="en-GB" smtClean="0"/>
              <a:t>02/10/2025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FC13B921-2FE1-48BB-9024-75FA2F94A897}" type="slidenum">
              <a:rPr lang="en-GB" smtClean="0"/>
              <a:t>‹#›</a:t>
            </a:fld>
            <a:endParaRPr lang="en-GB"/>
          </a:p>
        </p:txBody>
      </p:sp>
    </p:spTree>
    <p:extLst>
      <p:ext uri="{BB962C8B-B14F-4D97-AF65-F5344CB8AC3E}">
        <p14:creationId xmlns:p14="http://schemas.microsoft.com/office/powerpoint/2010/main" val="37019728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726415F3-59DC-4698-B9CB-9E64EB9A0421}" type="datetimeFigureOut">
              <a:rPr lang="en-GB" smtClean="0"/>
              <a:t>02/10/2025</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57F8986-5D6F-4623-B04F-0006B270E51F}" type="slidenum">
              <a:rPr lang="en-GB" smtClean="0"/>
              <a:t>‹#›</a:t>
            </a:fld>
            <a:endParaRPr lang="en-GB"/>
          </a:p>
        </p:txBody>
      </p:sp>
    </p:spTree>
    <p:extLst>
      <p:ext uri="{BB962C8B-B14F-4D97-AF65-F5344CB8AC3E}">
        <p14:creationId xmlns:p14="http://schemas.microsoft.com/office/powerpoint/2010/main" val="8173705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57F8986-5D6F-4623-B04F-0006B270E51F}" type="slidenum">
              <a:rPr lang="en-GB" smtClean="0"/>
              <a:t>2</a:t>
            </a:fld>
            <a:endParaRPr lang="en-GB"/>
          </a:p>
        </p:txBody>
      </p:sp>
    </p:spTree>
    <p:extLst>
      <p:ext uri="{BB962C8B-B14F-4D97-AF65-F5344CB8AC3E}">
        <p14:creationId xmlns:p14="http://schemas.microsoft.com/office/powerpoint/2010/main" val="82937246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9" name="Rectangle 8"/>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866440" y="2226503"/>
            <a:ext cx="5917679" cy="2550877"/>
          </a:xfrm>
        </p:spPr>
        <p:txBody>
          <a:bodyPr anchor="b"/>
          <a:lstStyle>
            <a:lvl1pPr>
              <a:defRPr sz="4800"/>
            </a:lvl1pPr>
          </a:lstStyle>
          <a:p>
            <a:r>
              <a:rPr lang="en-US"/>
              <a:t>Click to edit Master title style</a:t>
            </a:r>
            <a:endParaRPr lang="en-US" dirty="0"/>
          </a:p>
        </p:txBody>
      </p:sp>
      <p:sp>
        <p:nvSpPr>
          <p:cNvPr id="3" name="Subtitle 2"/>
          <p:cNvSpPr>
            <a:spLocks noGrp="1"/>
          </p:cNvSpPr>
          <p:nvPr>
            <p:ph type="subTitle" idx="1"/>
          </p:nvPr>
        </p:nvSpPr>
        <p:spPr>
          <a:xfrm>
            <a:off x="866440" y="4777380"/>
            <a:ext cx="5917679"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7498080" y="1828800"/>
            <a:ext cx="990599" cy="228659"/>
          </a:xfrm>
        </p:spPr>
        <p:txBody>
          <a:bodyPr anchor="t"/>
          <a:lstStyle>
            <a:lvl1pPr algn="l">
              <a:defRPr b="0" i="0">
                <a:solidFill>
                  <a:schemeClr val="bg1">
                    <a:alpha val="60000"/>
                  </a:schemeClr>
                </a:solidFill>
              </a:defRPr>
            </a:lvl1pPr>
          </a:lstStyle>
          <a:p>
            <a:fld id="{175BA733-E20E-4409-BE7E-CB637E732117}" type="datetimeFigureOut">
              <a:rPr lang="en-GB" smtClean="0"/>
              <a:t>02/10/2025</a:t>
            </a:fld>
            <a:endParaRPr lang="en-GB"/>
          </a:p>
        </p:txBody>
      </p:sp>
      <p:sp>
        <p:nvSpPr>
          <p:cNvPr id="5" name="Footer Placeholder 4"/>
          <p:cNvSpPr>
            <a:spLocks noGrp="1"/>
          </p:cNvSpPr>
          <p:nvPr>
            <p:ph type="ftr" sz="quarter" idx="11"/>
          </p:nvPr>
        </p:nvSpPr>
        <p:spPr bwMode="gray">
          <a:xfrm rot="5400000">
            <a:off x="6236208" y="3264408"/>
            <a:ext cx="3859795" cy="228660"/>
          </a:xfrm>
        </p:spPr>
        <p:txBody>
          <a:bodyPr/>
          <a:lstStyle>
            <a:lvl1pPr>
              <a:defRPr b="0" i="0">
                <a:solidFill>
                  <a:schemeClr val="bg1">
                    <a:alpha val="60000"/>
                  </a:schemeClr>
                </a:solidFill>
              </a:defRPr>
            </a:lvl1pPr>
          </a:lstStyle>
          <a:p>
            <a:endParaRPr lang="en-GB"/>
          </a:p>
        </p:txBody>
      </p:sp>
      <p:sp>
        <p:nvSpPr>
          <p:cNvPr id="11" name="Rectangle 10"/>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7D77469E-CE88-499B-B88C-F9369EA129CF}" type="slidenum">
              <a:rPr lang="en-GB" smtClean="0"/>
              <a:t>‹#›</a:t>
            </a:fld>
            <a:endParaRPr lang="en-GB"/>
          </a:p>
        </p:txBody>
      </p:sp>
    </p:spTree>
    <p:extLst>
      <p:ext uri="{BB962C8B-B14F-4D97-AF65-F5344CB8AC3E}">
        <p14:creationId xmlns:p14="http://schemas.microsoft.com/office/powerpoint/2010/main" val="974229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343672" cy="709865"/>
          </a:xfrm>
        </p:spPr>
        <p:txBody>
          <a:bodyPr anchor="ctr"/>
          <a:lstStyle>
            <a:lvl1pPr>
              <a:defRPr sz="32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5BA733-E20E-4409-BE7E-CB637E732117}"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7D77469E-CE88-499B-B88C-F9369EA129CF}" type="slidenum">
              <a:rPr lang="en-GB" smtClean="0"/>
              <a:t>‹#›</a:t>
            </a:fld>
            <a:endParaRPr lang="en-GB"/>
          </a:p>
        </p:txBody>
      </p:sp>
    </p:spTree>
    <p:extLst>
      <p:ext uri="{BB962C8B-B14F-4D97-AF65-F5344CB8AC3E}">
        <p14:creationId xmlns:p14="http://schemas.microsoft.com/office/powerpoint/2010/main" val="12230730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6200000">
              <a:off x="3105027"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p:nvPr/>
          </p:nvSpPr>
          <p:spPr bwMode="gray">
            <a:xfrm rot="15687606">
              <a:off x="3320102"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77534" y="2257588"/>
            <a:ext cx="3090672" cy="3020344"/>
          </a:xfrm>
        </p:spPr>
        <p:txBody>
          <a:bodyPr anchor="ct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5119261" y="2257588"/>
            <a:ext cx="3082516" cy="302034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75BA733-E20E-4409-BE7E-CB637E732117}"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7D77469E-CE88-499B-B88C-F9369EA129CF}" type="slidenum">
              <a:rPr lang="en-GB" smtClean="0"/>
              <a:t>‹#›</a:t>
            </a:fld>
            <a:endParaRPr lang="en-GB"/>
          </a:p>
        </p:txBody>
      </p:sp>
    </p:spTree>
    <p:extLst>
      <p:ext uri="{BB962C8B-B14F-4D97-AF65-F5344CB8AC3E}">
        <p14:creationId xmlns:p14="http://schemas.microsoft.com/office/powerpoint/2010/main" val="1071632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a:t>Click to edit Master title style</a:t>
            </a:r>
            <a:endParaRPr lang="en-US" dirty="0"/>
          </a:p>
        </p:txBody>
      </p:sp>
      <p:sp>
        <p:nvSpPr>
          <p:cNvPr id="3" name="Content Placeholder 2"/>
          <p:cNvSpPr>
            <a:spLocks noGrp="1"/>
          </p:cNvSpPr>
          <p:nvPr>
            <p:ph sz="half" idx="1"/>
          </p:nvPr>
        </p:nvSpPr>
        <p:spPr>
          <a:xfrm>
            <a:off x="866440" y="2489200"/>
            <a:ext cx="3636980" cy="35306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0581" y="2489203"/>
            <a:ext cx="3636980" cy="35306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75BA733-E20E-4409-BE7E-CB637E732117}" type="datetimeFigureOut">
              <a:rPr lang="en-GB" smtClean="0"/>
              <a:t>02/10/2025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7D77469E-CE88-499B-B88C-F9369EA129CF}" type="slidenum">
              <a:rPr lang="en-GB" smtClean="0"/>
              <a:t>‹#›</a:t>
            </a:fld>
            <a:endParaRPr lang="en-GB"/>
          </a:p>
        </p:txBody>
      </p:sp>
    </p:spTree>
    <p:extLst>
      <p:ext uri="{BB962C8B-B14F-4D97-AF65-F5344CB8AC3E}">
        <p14:creationId xmlns:p14="http://schemas.microsoft.com/office/powerpoint/2010/main" val="3796467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69918" y="2489200"/>
            <a:ext cx="3633502" cy="759290"/>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66440" y="3248490"/>
            <a:ext cx="3636980" cy="277131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0581" y="2489200"/>
            <a:ext cx="3636979" cy="756635"/>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0581" y="3245835"/>
            <a:ext cx="3636980" cy="27739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75BA733-E20E-4409-BE7E-CB637E732117}" type="datetimeFigureOut">
              <a:rPr lang="en-GB" smtClean="0"/>
              <a:t>02/10/2025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7D77469E-CE88-499B-B88C-F9369EA129CF}" type="slidenum">
              <a:rPr lang="en-GB" smtClean="0"/>
              <a:t>‹#›</a:t>
            </a:fld>
            <a:endParaRPr lang="en-GB"/>
          </a:p>
        </p:txBody>
      </p:sp>
    </p:spTree>
    <p:extLst>
      <p:ext uri="{BB962C8B-B14F-4D97-AF65-F5344CB8AC3E}">
        <p14:creationId xmlns:p14="http://schemas.microsoft.com/office/powerpoint/2010/main" val="422298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75BA733-E20E-4409-BE7E-CB637E732117}" type="datetimeFigureOut">
              <a:rPr lang="en-GB" smtClean="0"/>
              <a:t>02/10/2025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7D77469E-CE88-499B-B88C-F9369EA129CF}" type="slidenum">
              <a:rPr lang="en-GB" smtClean="0"/>
              <a:t>‹#›</a:t>
            </a:fld>
            <a:endParaRPr lang="en-GB"/>
          </a:p>
        </p:txBody>
      </p:sp>
    </p:spTree>
    <p:extLst>
      <p:ext uri="{BB962C8B-B14F-4D97-AF65-F5344CB8AC3E}">
        <p14:creationId xmlns:p14="http://schemas.microsoft.com/office/powerpoint/2010/main" val="33196823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Date Placeholder 1"/>
          <p:cNvSpPr>
            <a:spLocks noGrp="1"/>
          </p:cNvSpPr>
          <p:nvPr>
            <p:ph type="dt" sz="half" idx="10"/>
          </p:nvPr>
        </p:nvSpPr>
        <p:spPr/>
        <p:txBody>
          <a:bodyPr/>
          <a:lstStyle/>
          <a:p>
            <a:fld id="{175BA733-E20E-4409-BE7E-CB637E732117}" type="datetimeFigureOut">
              <a:rPr lang="en-GB" smtClean="0"/>
              <a:t>02/10/2025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7678616" y="295730"/>
            <a:ext cx="791308" cy="767687"/>
          </a:xfrm>
          <a:prstGeom prst="rect">
            <a:avLst/>
          </a:prstGeom>
        </p:spPr>
        <p:txBody>
          <a:bodyPr/>
          <a:lstStyle>
            <a:lvl1pPr algn="ctr">
              <a:defRPr sz="2800"/>
            </a:lvl1pPr>
          </a:lstStyle>
          <a:p>
            <a:fld id="{7D77469E-CE88-499B-B88C-F9369EA129CF}" type="slidenum">
              <a:rPr lang="en-GB" smtClean="0"/>
              <a:t>‹#›</a:t>
            </a:fld>
            <a:endParaRPr lang="en-GB"/>
          </a:p>
        </p:txBody>
      </p:sp>
    </p:spTree>
    <p:extLst>
      <p:ext uri="{BB962C8B-B14F-4D97-AF65-F5344CB8AC3E}">
        <p14:creationId xmlns:p14="http://schemas.microsoft.com/office/powerpoint/2010/main" val="3053412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548536"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2" name="Freeform 5"/>
            <p:cNvSpPr/>
            <p:nvPr/>
          </p:nvSpPr>
          <p:spPr bwMode="gray">
            <a:xfrm rot="15687606">
              <a:off x="2769747"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1447800"/>
            <a:ext cx="2712590" cy="1495588"/>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568927" y="1447800"/>
            <a:ext cx="3632850"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866441" y="3086845"/>
            <a:ext cx="2712589" cy="2933701"/>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75BA733-E20E-4409-BE7E-CB637E732117}" type="datetimeFigureOut">
              <a:rPr lang="en-GB" smtClean="0"/>
              <a:t>02/10/2025</a:t>
            </a:fld>
            <a:endParaRPr lang="en-GB"/>
          </a:p>
        </p:txBody>
      </p:sp>
      <p:sp>
        <p:nvSpPr>
          <p:cNvPr id="6" name="Footer Placeholder 5"/>
          <p:cNvSpPr>
            <a:spLocks noGrp="1"/>
          </p:cNvSpPr>
          <p:nvPr>
            <p:ph type="ftr" sz="quarter" idx="11"/>
          </p:nvPr>
        </p:nvSpPr>
        <p:spPr/>
        <p:txBody>
          <a:bodyPr/>
          <a:lstStyle/>
          <a:p>
            <a:endParaRPr lang="en-GB"/>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7D77469E-CE88-499B-B88C-F9369EA129CF}" type="slidenum">
              <a:rPr lang="en-GB" smtClean="0"/>
              <a:t>‹#›</a:t>
            </a:fld>
            <a:endParaRPr lang="en-GB"/>
          </a:p>
        </p:txBody>
      </p:sp>
    </p:spTree>
    <p:extLst>
      <p:ext uri="{BB962C8B-B14F-4D97-AF65-F5344CB8AC3E}">
        <p14:creationId xmlns:p14="http://schemas.microsoft.com/office/powerpoint/2010/main" val="20154402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852610"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4" name="Freeform 5"/>
            <p:cNvSpPr/>
            <p:nvPr/>
          </p:nvSpPr>
          <p:spPr bwMode="gray">
            <a:xfrm rot="15687606">
              <a:off x="3074559"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1381390"/>
            <a:ext cx="2987089" cy="157480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4722909" y="1320800"/>
            <a:ext cx="2791102" cy="42164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0" y="3086100"/>
            <a:ext cx="2987089" cy="24511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75BA733-E20E-4409-BE7E-CB637E732117}" type="datetimeFigureOut">
              <a:rPr lang="en-GB" smtClean="0"/>
              <a:t>02/10/2025</a:t>
            </a:fld>
            <a:endParaRPr lang="en-GB"/>
          </a:p>
        </p:txBody>
      </p:sp>
      <p:sp>
        <p:nvSpPr>
          <p:cNvPr id="6" name="Footer Placeholder 5"/>
          <p:cNvSpPr>
            <a:spLocks noGrp="1"/>
          </p:cNvSpPr>
          <p:nvPr>
            <p:ph type="ftr" sz="quarter" idx="11"/>
          </p:nvPr>
        </p:nvSpPr>
        <p:spPr/>
        <p:txBody>
          <a:bodyPr/>
          <a:lstStyle/>
          <a:p>
            <a:endParaRPr lang="en-GB"/>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7D77469E-CE88-499B-B88C-F9369EA129CF}" type="slidenum">
              <a:rPr lang="en-GB" smtClean="0"/>
              <a:t>‹#›</a:t>
            </a:fld>
            <a:endParaRPr lang="en-GB"/>
          </a:p>
        </p:txBody>
      </p:sp>
    </p:spTree>
    <p:extLst>
      <p:ext uri="{BB962C8B-B14F-4D97-AF65-F5344CB8AC3E}">
        <p14:creationId xmlns:p14="http://schemas.microsoft.com/office/powerpoint/2010/main" val="25268258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10204164">
              <a:off x="426788" y="456424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Rectangle 15"/>
            <p:cNvSpPr/>
            <p:nvPr/>
          </p:nvSpPr>
          <p:spPr>
            <a:xfrm>
              <a:off x="421503" y="402165"/>
              <a:ext cx="8327939" cy="31411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0800000">
              <a:off x="485023" y="2670079"/>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1" y="4961454"/>
            <a:ext cx="642200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441" y="685800"/>
            <a:ext cx="6422004"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866440" y="5528192"/>
            <a:ext cx="6422004"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75BA733-E20E-4409-BE7E-CB637E732117}" type="datetimeFigureOut">
              <a:rPr lang="en-GB" smtClean="0"/>
              <a:t>02/10/2025</a:t>
            </a:fld>
            <a:endParaRPr lang="en-GB"/>
          </a:p>
        </p:txBody>
      </p:sp>
      <p:sp>
        <p:nvSpPr>
          <p:cNvPr id="6" name="Footer Placeholder 5"/>
          <p:cNvSpPr>
            <a:spLocks noGrp="1"/>
          </p:cNvSpPr>
          <p:nvPr>
            <p:ph type="ftr" sz="quarter" idx="11"/>
          </p:nvPr>
        </p:nvSpPr>
        <p:spPr/>
        <p:txBody>
          <a:bodyPr/>
          <a:lstStyle/>
          <a:p>
            <a:endParaRPr lang="en-GB"/>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7D77469E-CE88-499B-B88C-F9369EA129CF}" type="slidenum">
              <a:rPr lang="en-GB" smtClean="0"/>
              <a:t>‹#›</a:t>
            </a:fld>
            <a:endParaRPr lang="en-GB"/>
          </a:p>
        </p:txBody>
      </p:sp>
    </p:spTree>
    <p:extLst>
      <p:ext uri="{BB962C8B-B14F-4D97-AF65-F5344CB8AC3E}">
        <p14:creationId xmlns:p14="http://schemas.microsoft.com/office/powerpoint/2010/main" val="115067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2780895"/>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Rectangle 8"/>
            <p:cNvSpPr/>
            <p:nvPr/>
          </p:nvSpPr>
          <p:spPr>
            <a:xfrm>
              <a:off x="485023" y="4343399"/>
              <a:ext cx="8182128" cy="21124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a:off x="485023" y="2854646"/>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927100"/>
            <a:ext cx="6422005" cy="1692720"/>
          </a:xfrm>
        </p:spPr>
        <p:txBody>
          <a:bodyPr/>
          <a:lstStyle>
            <a:lvl1pPr>
              <a:defRPr sz="3600"/>
            </a:lvl1pPr>
          </a:lstStyle>
          <a:p>
            <a:r>
              <a:rPr lang="en-US"/>
              <a:t>Click to edit Master title style</a:t>
            </a:r>
            <a:endParaRPr lang="en-US" dirty="0"/>
          </a:p>
        </p:txBody>
      </p:sp>
      <p:sp>
        <p:nvSpPr>
          <p:cNvPr id="13" name="Text Placeholder 3"/>
          <p:cNvSpPr>
            <a:spLocks noGrp="1"/>
          </p:cNvSpPr>
          <p:nvPr>
            <p:ph type="body" sz="half" idx="2"/>
          </p:nvPr>
        </p:nvSpPr>
        <p:spPr>
          <a:xfrm>
            <a:off x="866440" y="3488023"/>
            <a:ext cx="6422005" cy="2536857"/>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175BA733-E20E-4409-BE7E-CB637E732117}"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7D77469E-CE88-499B-B88C-F9369EA129CF}" type="slidenum">
              <a:rPr lang="en-GB" smtClean="0"/>
              <a:t>‹#›</a:t>
            </a:fld>
            <a:endParaRPr lang="en-GB"/>
          </a:p>
        </p:txBody>
      </p:sp>
    </p:spTree>
    <p:extLst>
      <p:ext uri="{BB962C8B-B14F-4D97-AF65-F5344CB8AC3E}">
        <p14:creationId xmlns:p14="http://schemas.microsoft.com/office/powerpoint/2010/main" val="29058847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430920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10"/>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4"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3" name="TextBox 22"/>
          <p:cNvSpPr txBox="1"/>
          <p:nvPr/>
        </p:nvSpPr>
        <p:spPr bwMode="gray">
          <a:xfrm>
            <a:off x="647430" y="651690"/>
            <a:ext cx="601591"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14" name="TextBox 13"/>
          <p:cNvSpPr txBox="1"/>
          <p:nvPr/>
        </p:nvSpPr>
        <p:spPr bwMode="gray">
          <a:xfrm>
            <a:off x="7069418" y="2900292"/>
            <a:ext cx="619063"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128060" y="927099"/>
            <a:ext cx="6160385" cy="2882179"/>
          </a:xfrm>
        </p:spPr>
        <p:txBody>
          <a:bodyPr anchor="ctr"/>
          <a:lstStyle>
            <a:lvl1pPr>
              <a:defRPr sz="3600"/>
            </a:lvl1pPr>
          </a:lstStyle>
          <a:p>
            <a:r>
              <a:rPr lang="en-US"/>
              <a:t>Click to edit Master title style</a:t>
            </a:r>
            <a:endParaRPr lang="en-US" dirty="0"/>
          </a:p>
        </p:txBody>
      </p:sp>
      <p:sp>
        <p:nvSpPr>
          <p:cNvPr id="17" name="Text Placeholder 3"/>
          <p:cNvSpPr>
            <a:spLocks noGrp="1"/>
          </p:cNvSpPr>
          <p:nvPr>
            <p:ph type="body" sz="half" idx="13"/>
          </p:nvPr>
        </p:nvSpPr>
        <p:spPr bwMode="gray">
          <a:xfrm>
            <a:off x="1387278" y="3809278"/>
            <a:ext cx="5646143" cy="333113"/>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6" name="Text Placeholder 3"/>
          <p:cNvSpPr>
            <a:spLocks noGrp="1"/>
          </p:cNvSpPr>
          <p:nvPr>
            <p:ph type="body" sz="half" idx="2"/>
          </p:nvPr>
        </p:nvSpPr>
        <p:spPr>
          <a:xfrm>
            <a:off x="866440" y="5000816"/>
            <a:ext cx="6343673" cy="1010619"/>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175BA733-E20E-4409-BE7E-CB637E732117}"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7D77469E-CE88-499B-B88C-F9369EA129CF}" type="slidenum">
              <a:rPr lang="en-GB" smtClean="0"/>
              <a:t>‹#›</a:t>
            </a:fld>
            <a:endParaRPr lang="en-GB"/>
          </a:p>
        </p:txBody>
      </p:sp>
    </p:spTree>
    <p:extLst>
      <p:ext uri="{BB962C8B-B14F-4D97-AF65-F5344CB8AC3E}">
        <p14:creationId xmlns:p14="http://schemas.microsoft.com/office/powerpoint/2010/main" val="28347656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1588" y="0"/>
            <a:ext cx="9145588" cy="6860798"/>
            <a:chOff x="-1588" y="0"/>
            <a:chExt cx="9145588" cy="6860798"/>
          </a:xfrm>
        </p:grpSpPr>
        <p:sp>
          <p:nvSpPr>
            <p:cNvPr id="10" name="Rectangle 9"/>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p:nvPr/>
          </p:nvSpPr>
          <p:spPr bwMode="gray">
            <a:xfrm rot="21010068">
              <a:off x="6359946" y="431124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7"/>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7"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2057400"/>
            <a:ext cx="6422005" cy="20955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1" y="5024908"/>
            <a:ext cx="6422004" cy="994891"/>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75BA733-E20E-4409-BE7E-CB637E732117}"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7" name="Rectangle 6"/>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7D77469E-CE88-499B-B88C-F9369EA129CF}" type="slidenum">
              <a:rPr lang="en-GB" smtClean="0"/>
              <a:t>‹#›</a:t>
            </a:fld>
            <a:endParaRPr lang="en-GB"/>
          </a:p>
        </p:txBody>
      </p:sp>
    </p:spTree>
    <p:extLst>
      <p:ext uri="{BB962C8B-B14F-4D97-AF65-F5344CB8AC3E}">
        <p14:creationId xmlns:p14="http://schemas.microsoft.com/office/powerpoint/2010/main" val="24650812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423593" cy="709864"/>
          </a:xfrm>
        </p:spPr>
        <p:txBody>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866440" y="2489200"/>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2" name="Text Placeholder 3"/>
          <p:cNvSpPr>
            <a:spLocks noGrp="1"/>
          </p:cNvSpPr>
          <p:nvPr>
            <p:ph type="body" sz="half" idx="15"/>
          </p:nvPr>
        </p:nvSpPr>
        <p:spPr>
          <a:xfrm>
            <a:off x="866440" y="3147164"/>
            <a:ext cx="2313432"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405614"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Text Placeholder 3"/>
          <p:cNvSpPr>
            <a:spLocks noGrp="1"/>
          </p:cNvSpPr>
          <p:nvPr>
            <p:ph type="body" sz="half" idx="16"/>
          </p:nvPr>
        </p:nvSpPr>
        <p:spPr>
          <a:xfrm>
            <a:off x="3408471" y="3147164"/>
            <a:ext cx="2318918"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958642"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4" name="Text Placeholder 3"/>
          <p:cNvSpPr>
            <a:spLocks noGrp="1"/>
          </p:cNvSpPr>
          <p:nvPr>
            <p:ph type="body" sz="half" idx="17"/>
          </p:nvPr>
        </p:nvSpPr>
        <p:spPr>
          <a:xfrm>
            <a:off x="5960935" y="3147164"/>
            <a:ext cx="2316625"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294530"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175BA733-E20E-4409-BE7E-CB637E732117}" type="datetimeFigureOut">
              <a:rPr lang="en-GB" smtClean="0"/>
              <a:t>02/10/2025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7D77469E-CE88-499B-B88C-F9369EA129CF}" type="slidenum">
              <a:rPr lang="en-GB" smtClean="0"/>
              <a:t>‹#›</a:t>
            </a:fld>
            <a:endParaRPr lang="en-GB"/>
          </a:p>
        </p:txBody>
      </p:sp>
    </p:spTree>
    <p:extLst>
      <p:ext uri="{BB962C8B-B14F-4D97-AF65-F5344CB8AC3E}">
        <p14:creationId xmlns:p14="http://schemas.microsoft.com/office/powerpoint/2010/main" val="12481757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345260" cy="709864"/>
          </a:xfrm>
        </p:spPr>
        <p:txBody>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866440" y="4179596"/>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2" name="Picture Placeholder 2"/>
          <p:cNvSpPr>
            <a:spLocks noGrp="1" noChangeAspect="1"/>
          </p:cNvSpPr>
          <p:nvPr>
            <p:ph type="pic" idx="15"/>
          </p:nvPr>
        </p:nvSpPr>
        <p:spPr>
          <a:xfrm>
            <a:off x="1019055"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8"/>
          </p:nvPr>
        </p:nvSpPr>
        <p:spPr>
          <a:xfrm>
            <a:off x="866439" y="4837558"/>
            <a:ext cx="2313432"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411125" y="4179595"/>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8" name="Picture Placeholder 2"/>
          <p:cNvSpPr>
            <a:spLocks noGrp="1" noChangeAspect="1"/>
          </p:cNvSpPr>
          <p:nvPr>
            <p:ph type="pic" idx="21"/>
          </p:nvPr>
        </p:nvSpPr>
        <p:spPr>
          <a:xfrm>
            <a:off x="3553189"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411125" y="484820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958642" y="4179596"/>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9" name="Picture Placeholder 2"/>
          <p:cNvSpPr>
            <a:spLocks noGrp="1" noChangeAspect="1"/>
          </p:cNvSpPr>
          <p:nvPr>
            <p:ph type="pic" idx="22"/>
          </p:nvPr>
        </p:nvSpPr>
        <p:spPr>
          <a:xfrm>
            <a:off x="6108641"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5958642" y="483755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0" name="Straight Connector 39"/>
          <p:cNvCxnSpPr/>
          <p:nvPr/>
        </p:nvCxnSpPr>
        <p:spPr>
          <a:xfrm>
            <a:off x="3290019"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175BA733-E20E-4409-BE7E-CB637E732117}" type="datetimeFigureOut">
              <a:rPr lang="en-GB" smtClean="0"/>
              <a:t>02/10/2025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7D77469E-CE88-499B-B88C-F9369EA129CF}" type="slidenum">
              <a:rPr lang="en-GB" smtClean="0"/>
              <a:t>‹#›</a:t>
            </a:fld>
            <a:endParaRPr lang="en-GB"/>
          </a:p>
        </p:txBody>
      </p:sp>
    </p:spTree>
    <p:extLst>
      <p:ext uri="{BB962C8B-B14F-4D97-AF65-F5344CB8AC3E}">
        <p14:creationId xmlns:p14="http://schemas.microsoft.com/office/powerpoint/2010/main" val="18539862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5BA733-E20E-4409-BE7E-CB637E732117}"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7D77469E-CE88-499B-B88C-F9369EA129CF}" type="slidenum">
              <a:rPr lang="en-GB" smtClean="0"/>
              <a:t>‹#›</a:t>
            </a:fld>
            <a:endParaRPr lang="en-GB"/>
          </a:p>
        </p:txBody>
      </p:sp>
    </p:spTree>
    <p:extLst>
      <p:ext uri="{BB962C8B-B14F-4D97-AF65-F5344CB8AC3E}">
        <p14:creationId xmlns:p14="http://schemas.microsoft.com/office/powerpoint/2010/main" val="41459150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1588" y="0"/>
            <a:ext cx="9120420" cy="6860798"/>
            <a:chOff x="-1588" y="0"/>
            <a:chExt cx="9120420" cy="6860798"/>
          </a:xfrm>
        </p:grpSpPr>
        <p:sp>
          <p:nvSpPr>
            <p:cNvPr id="11" name="Rectangle 10"/>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4966650">
              <a:off x="4673046" y="5107506"/>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sp>
        <p:nvSpPr>
          <p:cNvPr id="17" name="Rectangle 16"/>
          <p:cNvSpPr/>
          <p:nvPr/>
        </p:nvSpPr>
        <p:spPr>
          <a:xfrm>
            <a:off x="414867" y="402165"/>
            <a:ext cx="46105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bwMode="gray">
          <a:xfrm rot="5400000">
            <a:off x="1299309"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sp>
        <p:nvSpPr>
          <p:cNvPr id="2" name="Vertical Title 1"/>
          <p:cNvSpPr>
            <a:spLocks noGrp="1"/>
          </p:cNvSpPr>
          <p:nvPr>
            <p:ph type="title" orient="vert"/>
          </p:nvPr>
        </p:nvSpPr>
        <p:spPr>
          <a:xfrm>
            <a:off x="6174928" y="1447799"/>
            <a:ext cx="1113516" cy="4572001"/>
          </a:xfrm>
        </p:spPr>
        <p:txBody>
          <a:bodyPr vert="eaVert" anchor="ctr"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866738" y="1447799"/>
            <a:ext cx="4416936" cy="45720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5BA733-E20E-4409-BE7E-CB637E732117}"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7D77469E-CE88-499B-B88C-F9369EA129CF}" type="slidenum">
              <a:rPr lang="en-GB" smtClean="0"/>
              <a:t>‹#›</a:t>
            </a:fld>
            <a:endParaRPr lang="en-GB"/>
          </a:p>
        </p:txBody>
      </p:sp>
    </p:spTree>
    <p:extLst>
      <p:ext uri="{BB962C8B-B14F-4D97-AF65-F5344CB8AC3E}">
        <p14:creationId xmlns:p14="http://schemas.microsoft.com/office/powerpoint/2010/main" val="24852574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14" name="Rectangle 13"/>
            <p:cNvSpPr/>
            <p:nvPr/>
          </p:nvSpPr>
          <p:spPr>
            <a:xfrm>
              <a:off x="0" y="0"/>
              <a:ext cx="9118832"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21010068">
              <a:off x="6359946" y="179029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5" name="Freeform 24"/>
            <p:cNvSpPr/>
            <p:nvPr/>
          </p:nvSpPr>
          <p:spPr bwMode="gray">
            <a:xfrm>
              <a:off x="485023" y="1856450"/>
              <a:ext cx="8173954" cy="4535226"/>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Placeholder 1"/>
          <p:cNvSpPr>
            <a:spLocks noGrp="1"/>
          </p:cNvSpPr>
          <p:nvPr>
            <p:ph type="title"/>
          </p:nvPr>
        </p:nvSpPr>
        <p:spPr bwMode="gray">
          <a:xfrm>
            <a:off x="866440" y="927099"/>
            <a:ext cx="6345260" cy="709865"/>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64382" y="2489200"/>
            <a:ext cx="6345260" cy="353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74443" y="6365498"/>
            <a:ext cx="990599" cy="228659"/>
          </a:xfrm>
          <a:prstGeom prst="rect">
            <a:avLst/>
          </a:prstGeom>
        </p:spPr>
        <p:txBody>
          <a:bodyPr vert="horz" lIns="91440" tIns="45720" rIns="91440" bIns="45720" rtlCol="0" anchor="b"/>
          <a:lstStyle>
            <a:lvl1pPr algn="r">
              <a:defRPr sz="900" b="1" i="0">
                <a:solidFill>
                  <a:schemeClr val="accent1"/>
                </a:solidFill>
              </a:defRPr>
            </a:lvl1pPr>
          </a:lstStyle>
          <a:p>
            <a:fld id="{175BA733-E20E-4409-BE7E-CB637E732117}" type="datetimeFigureOut">
              <a:rPr lang="en-GB" smtClean="0"/>
              <a:t>02/10/2025</a:t>
            </a:fld>
            <a:endParaRPr lang="en-GB"/>
          </a:p>
        </p:txBody>
      </p:sp>
      <p:sp>
        <p:nvSpPr>
          <p:cNvPr id="5" name="Footer Placeholder 4"/>
          <p:cNvSpPr>
            <a:spLocks noGrp="1"/>
          </p:cNvSpPr>
          <p:nvPr>
            <p:ph type="ftr" sz="quarter" idx="3"/>
          </p:nvPr>
        </p:nvSpPr>
        <p:spPr>
          <a:xfrm>
            <a:off x="590843" y="6365497"/>
            <a:ext cx="3859795" cy="228660"/>
          </a:xfrm>
          <a:prstGeom prst="rect">
            <a:avLst/>
          </a:prstGeom>
        </p:spPr>
        <p:txBody>
          <a:bodyPr vert="horz" lIns="91440" tIns="45720" rIns="91440" bIns="45720" rtlCol="0" anchor="b"/>
          <a:lstStyle>
            <a:lvl1pPr algn="l">
              <a:defRPr sz="900" b="1" i="0">
                <a:solidFill>
                  <a:schemeClr val="accent1"/>
                </a:solidFill>
              </a:defRPr>
            </a:lvl1pPr>
          </a:lstStyle>
          <a:p>
            <a:endParaRPr lang="en-GB"/>
          </a:p>
        </p:txBody>
      </p:sp>
      <p:sp>
        <p:nvSpPr>
          <p:cNvPr id="26" name="Rectangle 25"/>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Slide Number Placeholder 5"/>
          <p:cNvSpPr>
            <a:spLocks noGrp="1"/>
          </p:cNvSpPr>
          <p:nvPr>
            <p:ph type="sldNum" sz="quarter" idx="4"/>
          </p:nvPr>
        </p:nvSpPr>
        <p:spPr bwMode="gray">
          <a:xfrm>
            <a:off x="7678616" y="295730"/>
            <a:ext cx="791308" cy="767687"/>
          </a:xfrm>
          <a:prstGeom prst="rect">
            <a:avLst/>
          </a:prstGeom>
        </p:spPr>
        <p:txBody>
          <a:bodyPr anchor="b"/>
          <a:lstStyle>
            <a:lvl1pPr algn="ctr">
              <a:defRPr sz="2800">
                <a:solidFill>
                  <a:schemeClr val="bg1"/>
                </a:solidFill>
              </a:defRPr>
            </a:lvl1pPr>
          </a:lstStyle>
          <a:p>
            <a:fld id="{7D77469E-CE88-499B-B88C-F9369EA129CF}" type="slidenum">
              <a:rPr lang="en-GB" smtClean="0"/>
              <a:t>‹#›</a:t>
            </a:fld>
            <a:endParaRPr lang="en-GB"/>
          </a:p>
        </p:txBody>
      </p:sp>
    </p:spTree>
    <p:extLst>
      <p:ext uri="{BB962C8B-B14F-4D97-AF65-F5344CB8AC3E}">
        <p14:creationId xmlns:p14="http://schemas.microsoft.com/office/powerpoint/2010/main" val="126900117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457200" rtl="0" eaLnBrk="1" latinLnBrk="0" hangingPunct="1">
        <a:spcBef>
          <a:spcPct val="0"/>
        </a:spcBef>
        <a:buNone/>
        <a:defRPr sz="32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685800" indent="-283464"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96012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23444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150876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hyperlink" Target="https://ttrockstars.com/" TargetMode="External"/><Relationship Id="rId4" Type="http://schemas.openxmlformats.org/officeDocument/2006/relationships/hyperlink" Target="https://www.topmarks.co.uk/maths-games/hit-the-button"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6012160" y="1241266"/>
            <a:ext cx="2645143" cy="3153753"/>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800" b="0" i="0" kern="1200" dirty="0">
                <a:solidFill>
                  <a:srgbClr val="EBEBEB"/>
                </a:solidFill>
                <a:latin typeface="Twinkl Cursive Looped" panose="02000000000000000000" pitchFamily="2" charset="0"/>
                <a:ea typeface="+mj-ea"/>
                <a:cs typeface="+mj-cs"/>
              </a:rPr>
              <a:t>Welcome </a:t>
            </a:r>
          </a:p>
          <a:p>
            <a:pPr algn="ctr">
              <a:lnSpc>
                <a:spcPct val="90000"/>
              </a:lnSpc>
              <a:spcBef>
                <a:spcPct val="0"/>
              </a:spcBef>
              <a:spcAft>
                <a:spcPts val="600"/>
              </a:spcAft>
            </a:pPr>
            <a:r>
              <a:rPr lang="en-US" sz="4800" b="0" i="0" kern="1200" dirty="0">
                <a:solidFill>
                  <a:srgbClr val="EBEBEB"/>
                </a:solidFill>
                <a:latin typeface="Twinkl Cursive Looped" panose="02000000000000000000" pitchFamily="2" charset="0"/>
                <a:ea typeface="+mj-ea"/>
                <a:cs typeface="+mj-cs"/>
              </a:rPr>
              <a:t>to </a:t>
            </a:r>
          </a:p>
          <a:p>
            <a:pPr algn="ctr">
              <a:lnSpc>
                <a:spcPct val="90000"/>
              </a:lnSpc>
              <a:spcBef>
                <a:spcPct val="0"/>
              </a:spcBef>
              <a:spcAft>
                <a:spcPts val="600"/>
              </a:spcAft>
            </a:pPr>
            <a:r>
              <a:rPr lang="en-US" sz="4800" b="0" i="0" kern="1200" dirty="0">
                <a:solidFill>
                  <a:srgbClr val="EBEBEB"/>
                </a:solidFill>
                <a:latin typeface="Twinkl Cursive Looped" panose="02000000000000000000" pitchFamily="2" charset="0"/>
                <a:ea typeface="+mj-ea"/>
                <a:cs typeface="+mj-cs"/>
              </a:rPr>
              <a:t>Year 3</a:t>
            </a:r>
            <a:endParaRPr lang="en-US" sz="5000" b="0" i="0" kern="1200" dirty="0">
              <a:solidFill>
                <a:srgbClr val="EBEBEB"/>
              </a:solidFill>
              <a:latin typeface="Twinkl Cursive Looped" panose="02000000000000000000" pitchFamily="2" charset="0"/>
              <a:ea typeface="+mj-ea"/>
              <a:cs typeface="+mj-cs"/>
            </a:endParaRPr>
          </a:p>
        </p:txBody>
      </p:sp>
      <p:grpSp>
        <p:nvGrpSpPr>
          <p:cNvPr id="1040" name="Group 1039">
            <a:extLst>
              <a:ext uri="{FF2B5EF4-FFF2-40B4-BE49-F238E27FC236}">
                <a16:creationId xmlns:a16="http://schemas.microsoft.com/office/drawing/2014/main" id="{25A657F0-42F3-40D3-BC75-7DA1F5C6A2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7499" y="396837"/>
            <a:ext cx="5929998" cy="6058999"/>
            <a:chOff x="423332" y="396837"/>
            <a:chExt cx="7906665" cy="6058999"/>
          </a:xfrm>
        </p:grpSpPr>
        <p:sp>
          <p:nvSpPr>
            <p:cNvPr id="1041" name="Rectangle 1040">
              <a:extLst>
                <a:ext uri="{FF2B5EF4-FFF2-40B4-BE49-F238E27FC236}">
                  <a16:creationId xmlns:a16="http://schemas.microsoft.com/office/drawing/2014/main" id="{2E94FF68-7A60-47B7-AB98-1674FC7F2D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flipH="1">
              <a:off x="423332" y="402165"/>
              <a:ext cx="678513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2" name="Freeform 5">
              <a:extLst>
                <a:ext uri="{FF2B5EF4-FFF2-40B4-BE49-F238E27FC236}">
                  <a16:creationId xmlns:a16="http://schemas.microsoft.com/office/drawing/2014/main" id="{42B4F8D7-4E9C-45EF-9072-1AF32CEF71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5400000" flipH="1">
              <a:off x="4616676" y="2801722"/>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1043" name="Freeform 5">
              <a:extLst>
                <a:ext uri="{FF2B5EF4-FFF2-40B4-BE49-F238E27FC236}">
                  <a16:creationId xmlns:a16="http://schemas.microsoft.com/office/drawing/2014/main" id="{3ECBDDDB-593C-40F0-8E80-AA75798EE4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5677511" flipH="1">
              <a:off x="6459831" y="1826079"/>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grpSp>
      <p:pic>
        <p:nvPicPr>
          <p:cNvPr id="2" name="Picture 2" descr="The Canons C of E Primary School is fundraising for Cancer Research UK">
            <a:extLst>
              <a:ext uri="{FF2B5EF4-FFF2-40B4-BE49-F238E27FC236}">
                <a16:creationId xmlns:a16="http://schemas.microsoft.com/office/drawing/2014/main" id="{17E9FB91-34CB-C184-012D-3515227A4D8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509" r="23491"/>
          <a:stretch/>
        </p:blipFill>
        <p:spPr bwMode="auto">
          <a:xfrm>
            <a:off x="331997" y="692696"/>
            <a:ext cx="5400636" cy="5624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34572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5F860A-A029-4560-98C0-39CBE781ACB2}"/>
              </a:ext>
            </a:extLst>
          </p:cNvPr>
          <p:cNvSpPr>
            <a:spLocks noGrp="1"/>
          </p:cNvSpPr>
          <p:nvPr>
            <p:ph idx="1"/>
          </p:nvPr>
        </p:nvSpPr>
        <p:spPr>
          <a:xfrm>
            <a:off x="628650" y="2564904"/>
            <a:ext cx="7886700" cy="3612059"/>
          </a:xfrm>
        </p:spPr>
        <p:txBody>
          <a:bodyPr>
            <a:normAutofit fontScale="92500" lnSpcReduction="10000"/>
          </a:bodyPr>
          <a:lstStyle/>
          <a:p>
            <a:pPr marL="0" indent="0" algn="ctr">
              <a:buNone/>
            </a:pPr>
            <a:r>
              <a:rPr lang="en-GB" sz="3600" dirty="0">
                <a:latin typeface="Twinkl Cursive Looped" panose="02000000000000000000" pitchFamily="2" charset="0"/>
              </a:rPr>
              <a:t>We want to provide an opportunity to:</a:t>
            </a:r>
          </a:p>
          <a:p>
            <a:pPr marL="0" indent="0" algn="ctr">
              <a:buNone/>
            </a:pPr>
            <a:endParaRPr lang="en-GB" sz="3600" dirty="0">
              <a:latin typeface="Twinkl Cursive Looped" panose="02000000000000000000" pitchFamily="2" charset="0"/>
            </a:endParaRPr>
          </a:p>
          <a:p>
            <a:pPr algn="ctr"/>
            <a:r>
              <a:rPr lang="en-GB" sz="3600" dirty="0">
                <a:latin typeface="Twinkl Cursive Looped" panose="02000000000000000000" pitchFamily="2" charset="0"/>
              </a:rPr>
              <a:t> Discuss expectations in Upper School</a:t>
            </a:r>
          </a:p>
          <a:p>
            <a:pPr algn="ctr"/>
            <a:r>
              <a:rPr lang="en-GB" sz="3600" dirty="0">
                <a:latin typeface="Twinkl Cursive Looped" panose="02000000000000000000" pitchFamily="2" charset="0"/>
              </a:rPr>
              <a:t>Explain the Year 3 curriculum</a:t>
            </a:r>
          </a:p>
          <a:p>
            <a:pPr algn="ctr"/>
            <a:r>
              <a:rPr lang="en-GB" sz="3600" dirty="0">
                <a:latin typeface="Twinkl Cursive Looped" panose="02000000000000000000" pitchFamily="2" charset="0"/>
              </a:rPr>
              <a:t>Discuss any changes </a:t>
            </a:r>
          </a:p>
          <a:p>
            <a:pPr algn="ctr"/>
            <a:r>
              <a:rPr lang="en-GB" sz="3600" dirty="0">
                <a:latin typeface="Twinkl Cursive Looped" panose="02000000000000000000" pitchFamily="2" charset="0"/>
              </a:rPr>
              <a:t>Answer any questions you may have</a:t>
            </a:r>
          </a:p>
          <a:p>
            <a:pPr marL="0" indent="0">
              <a:buNone/>
            </a:pPr>
            <a:endParaRPr lang="en-GB" sz="3600" dirty="0">
              <a:latin typeface="Twinkl Cursive Looped" panose="02000000000000000000" pitchFamily="2" charset="0"/>
            </a:endParaRPr>
          </a:p>
        </p:txBody>
      </p:sp>
      <p:sp>
        <p:nvSpPr>
          <p:cNvPr id="2" name="TextBox 1">
            <a:extLst>
              <a:ext uri="{FF2B5EF4-FFF2-40B4-BE49-F238E27FC236}">
                <a16:creationId xmlns:a16="http://schemas.microsoft.com/office/drawing/2014/main" id="{4E058AF4-8B3C-3AE2-FA7C-26A99E2D0D6E}"/>
              </a:ext>
            </a:extLst>
          </p:cNvPr>
          <p:cNvSpPr txBox="1"/>
          <p:nvPr/>
        </p:nvSpPr>
        <p:spPr>
          <a:xfrm>
            <a:off x="755576" y="764704"/>
            <a:ext cx="7469679" cy="894011"/>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5000" b="0" i="0" kern="1200" dirty="0">
                <a:solidFill>
                  <a:srgbClr val="EBEBEB"/>
                </a:solidFill>
                <a:latin typeface="Twinkl Cursive Looped" panose="02000000000000000000" pitchFamily="2" charset="0"/>
                <a:ea typeface="+mj-ea"/>
                <a:cs typeface="+mj-cs"/>
              </a:rPr>
              <a:t>Today’s meeting…</a:t>
            </a:r>
          </a:p>
        </p:txBody>
      </p:sp>
    </p:spTree>
    <p:extLst>
      <p:ext uri="{BB962C8B-B14F-4D97-AF65-F5344CB8AC3E}">
        <p14:creationId xmlns:p14="http://schemas.microsoft.com/office/powerpoint/2010/main" val="34759655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F9C9AC3-1383-46ED-62CC-96F71FA2D8FB}"/>
              </a:ext>
            </a:extLst>
          </p:cNvPr>
          <p:cNvSpPr txBox="1"/>
          <p:nvPr/>
        </p:nvSpPr>
        <p:spPr>
          <a:xfrm>
            <a:off x="575556" y="1628800"/>
            <a:ext cx="7992888" cy="5328592"/>
          </a:xfrm>
          <a:prstGeom prst="rect">
            <a:avLst/>
          </a:prstGeom>
        </p:spPr>
        <p:txBody>
          <a:bodyPr vert="horz" lIns="91440" tIns="45720" rIns="91440" bIns="45720" rtlCol="0" anchor="b">
            <a:normAutofit fontScale="92500" lnSpcReduction="10000"/>
          </a:bodyPr>
          <a:lstStyle/>
          <a:p>
            <a:pPr algn="ctr">
              <a:lnSpc>
                <a:spcPct val="90000"/>
              </a:lnSpc>
              <a:spcBef>
                <a:spcPct val="0"/>
              </a:spcBef>
              <a:spcAft>
                <a:spcPts val="600"/>
              </a:spcAft>
            </a:pPr>
            <a:r>
              <a:rPr lang="en-US" sz="5000" b="1" i="0" u="sng" kern="1200" dirty="0" err="1">
                <a:solidFill>
                  <a:srgbClr val="EBEBEB"/>
                </a:solidFill>
                <a:latin typeface="Twinkl Cursive Looped" panose="02000000000000000000" pitchFamily="2" charset="0"/>
                <a:ea typeface="+mj-ea"/>
                <a:cs typeface="+mj-cs"/>
              </a:rPr>
              <a:t>Behaviour</a:t>
            </a:r>
            <a:r>
              <a:rPr lang="en-US" sz="5000" b="1" i="0" u="sng" kern="1200" dirty="0">
                <a:solidFill>
                  <a:srgbClr val="EBEBEB"/>
                </a:solidFill>
                <a:latin typeface="Twinkl Cursive Looped" panose="02000000000000000000" pitchFamily="2" charset="0"/>
                <a:ea typeface="+mj-ea"/>
                <a:cs typeface="+mj-cs"/>
              </a:rPr>
              <a:t> and expectations:</a:t>
            </a:r>
          </a:p>
          <a:p>
            <a:pPr algn="ctr">
              <a:lnSpc>
                <a:spcPct val="90000"/>
              </a:lnSpc>
              <a:spcBef>
                <a:spcPct val="0"/>
              </a:spcBef>
              <a:spcAft>
                <a:spcPts val="600"/>
              </a:spcAft>
            </a:pPr>
            <a:endParaRPr lang="en-US" sz="5000" b="1" i="0" u="sng" kern="1200" dirty="0">
              <a:solidFill>
                <a:srgbClr val="EBEBEB"/>
              </a:solidFill>
              <a:latin typeface="Twinkl Cursive Looped" panose="02000000000000000000" pitchFamily="2" charset="0"/>
              <a:ea typeface="+mj-ea"/>
              <a:cs typeface="+mj-cs"/>
            </a:endParaRPr>
          </a:p>
          <a:p>
            <a:pPr algn="ctr">
              <a:lnSpc>
                <a:spcPct val="90000"/>
              </a:lnSpc>
              <a:spcBef>
                <a:spcPct val="0"/>
              </a:spcBef>
              <a:spcAft>
                <a:spcPts val="600"/>
              </a:spcAft>
            </a:pPr>
            <a:r>
              <a:rPr lang="en-US" sz="4000" dirty="0">
                <a:solidFill>
                  <a:schemeClr val="accent5">
                    <a:lumMod val="40000"/>
                    <a:lumOff val="60000"/>
                  </a:schemeClr>
                </a:solidFill>
                <a:latin typeface="Twinkl Cursive Looped" panose="02000000000000000000" pitchFamily="2" charset="0"/>
                <a:ea typeface="+mj-ea"/>
                <a:cs typeface="+mj-cs"/>
              </a:rPr>
              <a:t>Motto: Live life in all its fullness</a:t>
            </a:r>
          </a:p>
          <a:p>
            <a:pPr algn="ctr">
              <a:lnSpc>
                <a:spcPct val="90000"/>
              </a:lnSpc>
              <a:spcBef>
                <a:spcPct val="0"/>
              </a:spcBef>
              <a:spcAft>
                <a:spcPts val="600"/>
              </a:spcAft>
            </a:pPr>
            <a:endParaRPr lang="en-US" sz="5000" b="0" i="0" kern="1200" dirty="0">
              <a:solidFill>
                <a:srgbClr val="EBEBEB"/>
              </a:solidFill>
              <a:latin typeface="Twinkl Cursive Looped" panose="02000000000000000000" pitchFamily="2" charset="0"/>
              <a:ea typeface="+mj-ea"/>
              <a:cs typeface="+mj-cs"/>
            </a:endParaRPr>
          </a:p>
          <a:p>
            <a:pPr algn="ctr">
              <a:lnSpc>
                <a:spcPct val="90000"/>
              </a:lnSpc>
              <a:spcBef>
                <a:spcPct val="0"/>
              </a:spcBef>
              <a:spcAft>
                <a:spcPts val="600"/>
              </a:spcAft>
            </a:pPr>
            <a:r>
              <a:rPr lang="en-US" sz="3900" b="0" i="0" kern="1200" dirty="0">
                <a:solidFill>
                  <a:schemeClr val="accent6">
                    <a:lumMod val="40000"/>
                    <a:lumOff val="60000"/>
                  </a:schemeClr>
                </a:solidFill>
                <a:latin typeface="Twinkl Cursive Looped" panose="02000000000000000000" pitchFamily="2" charset="0"/>
                <a:ea typeface="+mj-ea"/>
                <a:cs typeface="+mj-cs"/>
              </a:rPr>
              <a:t>Core values: Respect, Believe, Achieve</a:t>
            </a:r>
          </a:p>
          <a:p>
            <a:pPr algn="ctr">
              <a:lnSpc>
                <a:spcPct val="90000"/>
              </a:lnSpc>
              <a:spcBef>
                <a:spcPct val="0"/>
              </a:spcBef>
              <a:spcAft>
                <a:spcPts val="600"/>
              </a:spcAft>
            </a:pPr>
            <a:endParaRPr lang="en-US" sz="3600" dirty="0">
              <a:solidFill>
                <a:schemeClr val="accent4">
                  <a:lumMod val="60000"/>
                  <a:lumOff val="40000"/>
                </a:schemeClr>
              </a:solidFill>
              <a:latin typeface="Twinkl Cursive Looped" panose="02000000000000000000" pitchFamily="2" charset="0"/>
              <a:ea typeface="+mj-ea"/>
              <a:cs typeface="+mj-cs"/>
            </a:endParaRPr>
          </a:p>
          <a:p>
            <a:pPr algn="ctr">
              <a:lnSpc>
                <a:spcPct val="90000"/>
              </a:lnSpc>
              <a:spcBef>
                <a:spcPct val="0"/>
              </a:spcBef>
              <a:spcAft>
                <a:spcPts val="600"/>
              </a:spcAft>
            </a:pPr>
            <a:r>
              <a:rPr lang="en-US" sz="3900" dirty="0">
                <a:solidFill>
                  <a:srgbClr val="FFCC66"/>
                </a:solidFill>
                <a:latin typeface="Twinkl Cursive Looped" panose="02000000000000000000" pitchFamily="2" charset="0"/>
                <a:ea typeface="+mj-ea"/>
                <a:cs typeface="+mj-cs"/>
              </a:rPr>
              <a:t>Golden rules:</a:t>
            </a:r>
          </a:p>
          <a:p>
            <a:pPr marL="571500" indent="-571500" algn="ctr">
              <a:lnSpc>
                <a:spcPct val="90000"/>
              </a:lnSpc>
              <a:spcBef>
                <a:spcPct val="0"/>
              </a:spcBef>
              <a:spcAft>
                <a:spcPts val="600"/>
              </a:spcAft>
              <a:buFont typeface="Wingdings" panose="05000000000000000000" pitchFamily="2" charset="2"/>
              <a:buChar char="Ø"/>
            </a:pPr>
            <a:r>
              <a:rPr lang="en-US" sz="3900" b="0" i="0" kern="1200" dirty="0">
                <a:solidFill>
                  <a:srgbClr val="FFCC66"/>
                </a:solidFill>
                <a:latin typeface="Twinkl Cursive Looped" panose="02000000000000000000" pitchFamily="2" charset="0"/>
                <a:ea typeface="+mj-ea"/>
                <a:cs typeface="+mj-cs"/>
              </a:rPr>
              <a:t>Respect for people</a:t>
            </a:r>
          </a:p>
          <a:p>
            <a:pPr marL="571500" indent="-571500" algn="ctr">
              <a:lnSpc>
                <a:spcPct val="90000"/>
              </a:lnSpc>
              <a:spcBef>
                <a:spcPct val="0"/>
              </a:spcBef>
              <a:spcAft>
                <a:spcPts val="600"/>
              </a:spcAft>
              <a:buFont typeface="Wingdings" panose="05000000000000000000" pitchFamily="2" charset="2"/>
              <a:buChar char="Ø"/>
            </a:pPr>
            <a:r>
              <a:rPr lang="en-US" sz="3900" dirty="0">
                <a:solidFill>
                  <a:srgbClr val="FFCC66"/>
                </a:solidFill>
                <a:latin typeface="Twinkl Cursive Looped" panose="02000000000000000000" pitchFamily="2" charset="0"/>
                <a:ea typeface="+mj-ea"/>
                <a:cs typeface="+mj-cs"/>
              </a:rPr>
              <a:t>Respect for property</a:t>
            </a:r>
          </a:p>
          <a:p>
            <a:pPr marL="571500" indent="-571500" algn="ctr">
              <a:lnSpc>
                <a:spcPct val="90000"/>
              </a:lnSpc>
              <a:spcBef>
                <a:spcPct val="0"/>
              </a:spcBef>
              <a:spcAft>
                <a:spcPts val="600"/>
              </a:spcAft>
              <a:buFont typeface="Wingdings" panose="05000000000000000000" pitchFamily="2" charset="2"/>
              <a:buChar char="Ø"/>
            </a:pPr>
            <a:endParaRPr lang="en-US" sz="3600" dirty="0">
              <a:solidFill>
                <a:schemeClr val="accent4">
                  <a:lumMod val="60000"/>
                  <a:lumOff val="40000"/>
                </a:schemeClr>
              </a:solidFill>
              <a:latin typeface="Twinkl Cursive Looped" panose="02000000000000000000" pitchFamily="2" charset="0"/>
              <a:ea typeface="+mj-ea"/>
              <a:cs typeface="+mj-cs"/>
            </a:endParaRPr>
          </a:p>
          <a:p>
            <a:pPr algn="ctr">
              <a:lnSpc>
                <a:spcPct val="90000"/>
              </a:lnSpc>
              <a:spcBef>
                <a:spcPct val="0"/>
              </a:spcBef>
              <a:spcAft>
                <a:spcPts val="600"/>
              </a:spcAft>
            </a:pPr>
            <a:endParaRPr lang="en-US" sz="3600" dirty="0">
              <a:solidFill>
                <a:schemeClr val="accent4">
                  <a:lumMod val="60000"/>
                  <a:lumOff val="40000"/>
                </a:schemeClr>
              </a:solidFill>
              <a:latin typeface="Twinkl Cursive Looped" panose="02000000000000000000" pitchFamily="2" charset="0"/>
              <a:ea typeface="+mj-ea"/>
              <a:cs typeface="+mj-cs"/>
            </a:endParaRPr>
          </a:p>
        </p:txBody>
      </p:sp>
    </p:spTree>
    <p:extLst>
      <p:ext uri="{BB962C8B-B14F-4D97-AF65-F5344CB8AC3E}">
        <p14:creationId xmlns:p14="http://schemas.microsoft.com/office/powerpoint/2010/main" val="12112619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3752" y="2348880"/>
            <a:ext cx="9036496" cy="4401205"/>
          </a:xfrm>
          <a:prstGeom prst="rect">
            <a:avLst/>
          </a:prstGeom>
          <a:noFill/>
        </p:spPr>
        <p:txBody>
          <a:bodyPr wrap="square" rtlCol="0">
            <a:spAutoFit/>
          </a:bodyPr>
          <a:lstStyle/>
          <a:p>
            <a:pPr algn="ctr"/>
            <a:r>
              <a:rPr lang="en-GB" sz="2800" dirty="0">
                <a:latin typeface="Twinkl Cursive Looped" panose="02000000000000000000" pitchFamily="2" charset="0"/>
              </a:rPr>
              <a:t>We still use </a:t>
            </a:r>
            <a:r>
              <a:rPr lang="en-GB" sz="2800" b="1" dirty="0">
                <a:solidFill>
                  <a:schemeClr val="accent6"/>
                </a:solidFill>
                <a:latin typeface="Twinkl Cursive Looped" panose="02000000000000000000" pitchFamily="2" charset="0"/>
              </a:rPr>
              <a:t>class dojo </a:t>
            </a:r>
            <a:r>
              <a:rPr lang="en-GB" sz="2800" dirty="0">
                <a:latin typeface="Twinkl Cursive Looped" panose="02000000000000000000" pitchFamily="2" charset="0"/>
              </a:rPr>
              <a:t>in upper school.</a:t>
            </a:r>
          </a:p>
          <a:p>
            <a:pPr algn="ctr"/>
            <a:r>
              <a:rPr lang="en-GB" sz="2800" dirty="0">
                <a:latin typeface="Twinkl Cursive Looped" panose="02000000000000000000" pitchFamily="2" charset="0"/>
              </a:rPr>
              <a:t>This is the best way to contact the class teacher if you need to pass on a message, discuss a worry or arrange to see us. </a:t>
            </a:r>
          </a:p>
          <a:p>
            <a:pPr algn="ctr"/>
            <a:r>
              <a:rPr lang="en-GB" sz="2800" b="1" dirty="0">
                <a:solidFill>
                  <a:schemeClr val="accent6"/>
                </a:solidFill>
                <a:latin typeface="Twinkl Cursive Looped" panose="02000000000000000000" pitchFamily="2" charset="0"/>
              </a:rPr>
              <a:t>Dojo points </a:t>
            </a:r>
            <a:r>
              <a:rPr lang="en-GB" sz="2800" dirty="0">
                <a:latin typeface="Twinkl Cursive Looped" panose="02000000000000000000" pitchFamily="2" charset="0"/>
              </a:rPr>
              <a:t>are sent home to show when your child has done something well and we may send more personal messages too.</a:t>
            </a:r>
          </a:p>
          <a:p>
            <a:pPr algn="ctr"/>
            <a:r>
              <a:rPr lang="en-GB" sz="2800" dirty="0">
                <a:latin typeface="Twinkl Cursive Looped" panose="02000000000000000000" pitchFamily="2" charset="0"/>
              </a:rPr>
              <a:t>You may still </a:t>
            </a:r>
            <a:r>
              <a:rPr lang="en-GB" sz="2800" b="1" dirty="0">
                <a:solidFill>
                  <a:schemeClr val="accent6"/>
                </a:solidFill>
                <a:latin typeface="Twinkl Cursive Looped" panose="02000000000000000000" pitchFamily="2" charset="0"/>
              </a:rPr>
              <a:t>call the office </a:t>
            </a:r>
            <a:r>
              <a:rPr lang="en-GB" sz="2800" dirty="0">
                <a:latin typeface="Twinkl Cursive Looped" panose="02000000000000000000" pitchFamily="2" charset="0"/>
              </a:rPr>
              <a:t>if you need to – especially if there is a change to collection arrangements as we may not see it in time. </a:t>
            </a:r>
          </a:p>
        </p:txBody>
      </p:sp>
      <p:sp>
        <p:nvSpPr>
          <p:cNvPr id="2" name="TextBox 1">
            <a:extLst>
              <a:ext uri="{FF2B5EF4-FFF2-40B4-BE49-F238E27FC236}">
                <a16:creationId xmlns:a16="http://schemas.microsoft.com/office/drawing/2014/main" id="{E2790D1D-E409-C227-5960-3E7CD85F277B}"/>
              </a:ext>
            </a:extLst>
          </p:cNvPr>
          <p:cNvSpPr txBox="1"/>
          <p:nvPr/>
        </p:nvSpPr>
        <p:spPr>
          <a:xfrm>
            <a:off x="755576" y="764704"/>
            <a:ext cx="7469679" cy="894011"/>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5000" b="0" i="0" kern="1200" dirty="0">
                <a:solidFill>
                  <a:srgbClr val="EBEBEB"/>
                </a:solidFill>
                <a:latin typeface="Twinkl Cursive Looped" panose="02000000000000000000" pitchFamily="2" charset="0"/>
                <a:ea typeface="+mj-ea"/>
                <a:cs typeface="+mj-cs"/>
              </a:rPr>
              <a:t>Communication</a:t>
            </a:r>
          </a:p>
        </p:txBody>
      </p:sp>
    </p:spTree>
    <p:extLst>
      <p:ext uri="{BB962C8B-B14F-4D97-AF65-F5344CB8AC3E}">
        <p14:creationId xmlns:p14="http://schemas.microsoft.com/office/powerpoint/2010/main" val="30723815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84" y="2204864"/>
            <a:ext cx="9036496" cy="4462760"/>
          </a:xfrm>
          <a:prstGeom prst="rect">
            <a:avLst/>
          </a:prstGeom>
          <a:noFill/>
        </p:spPr>
        <p:txBody>
          <a:bodyPr wrap="square" rtlCol="0">
            <a:spAutoFit/>
          </a:bodyPr>
          <a:lstStyle/>
          <a:p>
            <a:pPr algn="ctr"/>
            <a:endParaRPr lang="en-GB" sz="2800" u="sng" dirty="0">
              <a:latin typeface="Twinkl Cursive Looped Light" panose="02000000000000000000" pitchFamily="2" charset="0"/>
            </a:endParaRPr>
          </a:p>
          <a:p>
            <a:pPr algn="ctr"/>
            <a:r>
              <a:rPr lang="en-GB" sz="2800" dirty="0">
                <a:latin typeface="Twinkl Cursive Looped" panose="02000000000000000000" pitchFamily="2" charset="0"/>
              </a:rPr>
              <a:t>In the morning, children come on to the grounds </a:t>
            </a:r>
            <a:r>
              <a:rPr lang="en-GB" sz="2800" b="1" dirty="0">
                <a:solidFill>
                  <a:schemeClr val="accent6"/>
                </a:solidFill>
                <a:latin typeface="Twinkl Cursive Looped" panose="02000000000000000000" pitchFamily="2" charset="0"/>
              </a:rPr>
              <a:t>from 8:30</a:t>
            </a:r>
            <a:r>
              <a:rPr lang="en-GB" sz="2800" dirty="0">
                <a:latin typeface="Twinkl Cursive Looped" panose="02000000000000000000" pitchFamily="2" charset="0"/>
              </a:rPr>
              <a:t> via gate 4. </a:t>
            </a:r>
          </a:p>
          <a:p>
            <a:pPr algn="ctr"/>
            <a:endParaRPr lang="en-GB" sz="2800" dirty="0">
              <a:latin typeface="Twinkl Cursive Looped" panose="02000000000000000000" pitchFamily="2" charset="0"/>
            </a:endParaRPr>
          </a:p>
          <a:p>
            <a:pPr algn="ctr"/>
            <a:r>
              <a:rPr lang="en-GB" sz="2800" dirty="0">
                <a:latin typeface="Twinkl Cursive Looped" panose="02000000000000000000" pitchFamily="2" charset="0"/>
              </a:rPr>
              <a:t>Children should be </a:t>
            </a:r>
            <a:r>
              <a:rPr lang="en-GB" sz="2800" b="1" dirty="0">
                <a:solidFill>
                  <a:schemeClr val="accent6"/>
                </a:solidFill>
                <a:latin typeface="Twinkl Cursive Looped" panose="02000000000000000000" pitchFamily="2" charset="0"/>
              </a:rPr>
              <a:t>in school by 8:45am</a:t>
            </a:r>
            <a:r>
              <a:rPr lang="en-GB" sz="2800" dirty="0">
                <a:latin typeface="Twinkl Cursive Looped" panose="02000000000000000000" pitchFamily="2" charset="0"/>
              </a:rPr>
              <a:t>.</a:t>
            </a:r>
          </a:p>
          <a:p>
            <a:pPr algn="ctr"/>
            <a:endParaRPr lang="en-GB" sz="2800" dirty="0">
              <a:latin typeface="Twinkl Cursive Looped" panose="02000000000000000000" pitchFamily="2" charset="0"/>
            </a:endParaRPr>
          </a:p>
          <a:p>
            <a:pPr algn="ctr"/>
            <a:r>
              <a:rPr lang="en-GB" sz="2800" dirty="0">
                <a:latin typeface="Twinkl Cursive Looped" panose="02000000000000000000" pitchFamily="2" charset="0"/>
              </a:rPr>
              <a:t>They will then complete their morning jobs.</a:t>
            </a:r>
          </a:p>
          <a:p>
            <a:pPr algn="ctr"/>
            <a:endParaRPr lang="en-GB" sz="2800" dirty="0">
              <a:latin typeface="Twinkl Cursive Looped" panose="02000000000000000000" pitchFamily="2" charset="0"/>
            </a:endParaRPr>
          </a:p>
          <a:p>
            <a:pPr algn="ctr"/>
            <a:r>
              <a:rPr lang="en-GB" sz="2800" dirty="0">
                <a:latin typeface="Twinkl Cursive Looped" panose="02000000000000000000" pitchFamily="2" charset="0"/>
              </a:rPr>
              <a:t> Registration </a:t>
            </a:r>
            <a:r>
              <a:rPr lang="en-GB" sz="2800" b="1" dirty="0">
                <a:solidFill>
                  <a:schemeClr val="accent6"/>
                </a:solidFill>
                <a:latin typeface="Twinkl Cursive Looped" panose="02000000000000000000" pitchFamily="2" charset="0"/>
              </a:rPr>
              <a:t>closes by 8.55 </a:t>
            </a:r>
            <a:r>
              <a:rPr lang="en-GB" sz="2800" dirty="0">
                <a:latin typeface="Twinkl Cursive Looped" panose="02000000000000000000" pitchFamily="2" charset="0"/>
              </a:rPr>
              <a:t>every day. </a:t>
            </a:r>
          </a:p>
          <a:p>
            <a:pPr algn="ctr"/>
            <a:endParaRPr lang="en-GB" sz="3200" dirty="0">
              <a:latin typeface="Twinkl Cursive Looped" panose="02000000000000000000" pitchFamily="2" charset="0"/>
            </a:endParaRPr>
          </a:p>
        </p:txBody>
      </p:sp>
      <p:sp>
        <p:nvSpPr>
          <p:cNvPr id="4" name="TextBox 3">
            <a:extLst>
              <a:ext uri="{FF2B5EF4-FFF2-40B4-BE49-F238E27FC236}">
                <a16:creationId xmlns:a16="http://schemas.microsoft.com/office/drawing/2014/main" id="{F2D3EB28-B516-90C0-DCFF-8E8C2381C46F}"/>
              </a:ext>
            </a:extLst>
          </p:cNvPr>
          <p:cNvSpPr txBox="1"/>
          <p:nvPr/>
        </p:nvSpPr>
        <p:spPr>
          <a:xfrm>
            <a:off x="1748232" y="836712"/>
            <a:ext cx="5549200" cy="852606"/>
          </a:xfrm>
          <a:prstGeom prst="rect">
            <a:avLst/>
          </a:prstGeom>
          <a:noFill/>
        </p:spPr>
        <p:txBody>
          <a:bodyPr wrap="square">
            <a:spAutoFit/>
          </a:bodyPr>
          <a:lstStyle/>
          <a:p>
            <a:pPr algn="ctr">
              <a:lnSpc>
                <a:spcPct val="90000"/>
              </a:lnSpc>
              <a:spcBef>
                <a:spcPct val="0"/>
              </a:spcBef>
              <a:spcAft>
                <a:spcPts val="600"/>
              </a:spcAft>
            </a:pPr>
            <a:r>
              <a:rPr lang="en-US" sz="5400" b="0" i="0" kern="1200" dirty="0">
                <a:solidFill>
                  <a:srgbClr val="EBEBEB"/>
                </a:solidFill>
                <a:latin typeface="Twinkl Cursive Looped" panose="02000000000000000000" pitchFamily="2" charset="0"/>
                <a:ea typeface="+mj-ea"/>
                <a:cs typeface="+mj-cs"/>
              </a:rPr>
              <a:t>Morning Routine</a:t>
            </a:r>
          </a:p>
        </p:txBody>
      </p:sp>
    </p:spTree>
    <p:extLst>
      <p:ext uri="{BB962C8B-B14F-4D97-AF65-F5344CB8AC3E}">
        <p14:creationId xmlns:p14="http://schemas.microsoft.com/office/powerpoint/2010/main" val="2076041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2D3EB28-B516-90C0-DCFF-8E8C2381C46F}"/>
              </a:ext>
            </a:extLst>
          </p:cNvPr>
          <p:cNvSpPr txBox="1"/>
          <p:nvPr/>
        </p:nvSpPr>
        <p:spPr>
          <a:xfrm>
            <a:off x="539552" y="836712"/>
            <a:ext cx="7848872" cy="852606"/>
          </a:xfrm>
          <a:prstGeom prst="rect">
            <a:avLst/>
          </a:prstGeom>
          <a:noFill/>
        </p:spPr>
        <p:txBody>
          <a:bodyPr wrap="square">
            <a:spAutoFit/>
          </a:bodyPr>
          <a:lstStyle/>
          <a:p>
            <a:pPr algn="ctr">
              <a:lnSpc>
                <a:spcPct val="90000"/>
              </a:lnSpc>
              <a:spcBef>
                <a:spcPct val="0"/>
              </a:spcBef>
              <a:spcAft>
                <a:spcPts val="600"/>
              </a:spcAft>
            </a:pPr>
            <a:r>
              <a:rPr lang="en-US" sz="5400" b="0" i="0" kern="1200" dirty="0">
                <a:solidFill>
                  <a:srgbClr val="EBEBEB"/>
                </a:solidFill>
                <a:latin typeface="Twinkl Cursive Looped" panose="02000000000000000000" pitchFamily="2" charset="0"/>
                <a:ea typeface="+mj-ea"/>
                <a:cs typeface="+mj-cs"/>
              </a:rPr>
              <a:t>Uniform</a:t>
            </a:r>
          </a:p>
        </p:txBody>
      </p:sp>
      <p:sp>
        <p:nvSpPr>
          <p:cNvPr id="5" name="TextBox 4">
            <a:extLst>
              <a:ext uri="{FF2B5EF4-FFF2-40B4-BE49-F238E27FC236}">
                <a16:creationId xmlns:a16="http://schemas.microsoft.com/office/drawing/2014/main" id="{2DBD1E7A-2BC6-5AF3-8AEF-8DD3E8F2FEC3}"/>
              </a:ext>
            </a:extLst>
          </p:cNvPr>
          <p:cNvSpPr txBox="1"/>
          <p:nvPr/>
        </p:nvSpPr>
        <p:spPr>
          <a:xfrm>
            <a:off x="359532" y="2276872"/>
            <a:ext cx="8424936" cy="4154984"/>
          </a:xfrm>
          <a:prstGeom prst="rect">
            <a:avLst/>
          </a:prstGeom>
          <a:noFill/>
        </p:spPr>
        <p:txBody>
          <a:bodyPr wrap="square">
            <a:spAutoFit/>
          </a:bodyPr>
          <a:lstStyle/>
          <a:p>
            <a:pPr algn="ctr"/>
            <a:r>
              <a:rPr lang="en-GB" sz="2400" dirty="0">
                <a:solidFill>
                  <a:schemeClr val="tx1"/>
                </a:solidFill>
                <a:latin typeface="Twinkl Cursive Looped" panose="02000000000000000000" pitchFamily="2" charset="0"/>
              </a:rPr>
              <a:t>Children are expected to wear full school uniform.</a:t>
            </a:r>
          </a:p>
          <a:p>
            <a:pPr algn="ctr"/>
            <a:r>
              <a:rPr lang="en-GB" sz="2400" b="1" dirty="0">
                <a:solidFill>
                  <a:schemeClr val="accent6"/>
                </a:solidFill>
                <a:latin typeface="Twinkl Cursive Looped" panose="02000000000000000000" pitchFamily="2" charset="0"/>
              </a:rPr>
              <a:t>Winter uniform </a:t>
            </a:r>
            <a:r>
              <a:rPr lang="en-GB" sz="2400" dirty="0">
                <a:solidFill>
                  <a:schemeClr val="tx1"/>
                </a:solidFill>
                <a:latin typeface="Twinkl Cursive Looped" panose="02000000000000000000" pitchFamily="2" charset="0"/>
              </a:rPr>
              <a:t>– Grey trousers/skirt, </a:t>
            </a:r>
            <a:r>
              <a:rPr lang="en-GB" sz="2400" dirty="0">
                <a:solidFill>
                  <a:srgbClr val="7030A0"/>
                </a:solidFill>
                <a:latin typeface="Twinkl Cursive Looped" panose="02000000000000000000" pitchFamily="2" charset="0"/>
              </a:rPr>
              <a:t>white shirt, school tie</a:t>
            </a:r>
            <a:r>
              <a:rPr lang="en-GB" sz="2400" dirty="0">
                <a:solidFill>
                  <a:schemeClr val="tx1"/>
                </a:solidFill>
                <a:latin typeface="Twinkl Cursive Looped" panose="02000000000000000000" pitchFamily="2" charset="0"/>
              </a:rPr>
              <a:t>, cardigan/jumper with house colour badge. Grey/white socks with plain black footwear.</a:t>
            </a:r>
          </a:p>
          <a:p>
            <a:pPr algn="ctr"/>
            <a:r>
              <a:rPr lang="en-GB" sz="2400" b="1" dirty="0">
                <a:solidFill>
                  <a:schemeClr val="accent6"/>
                </a:solidFill>
                <a:latin typeface="Twinkl Cursive Looped" panose="02000000000000000000" pitchFamily="2" charset="0"/>
              </a:rPr>
              <a:t>Summer Uniform</a:t>
            </a:r>
            <a:r>
              <a:rPr lang="en-GB" sz="2400" b="1" dirty="0">
                <a:solidFill>
                  <a:schemeClr val="tx1"/>
                </a:solidFill>
                <a:latin typeface="Twinkl Cursive Looped" panose="02000000000000000000" pitchFamily="2" charset="0"/>
              </a:rPr>
              <a:t>: </a:t>
            </a:r>
            <a:r>
              <a:rPr lang="en-GB" sz="2400" dirty="0">
                <a:solidFill>
                  <a:schemeClr val="tx1"/>
                </a:solidFill>
                <a:latin typeface="Twinkl Cursive Looped" panose="02000000000000000000" pitchFamily="2" charset="0"/>
              </a:rPr>
              <a:t>Grey shorts, purple gingham summer dresses, plain white polo shirt (no tie). Same rules regarding footwear.</a:t>
            </a:r>
          </a:p>
          <a:p>
            <a:pPr algn="ctr"/>
            <a:r>
              <a:rPr lang="en-GB" sz="2400" b="1" dirty="0">
                <a:solidFill>
                  <a:schemeClr val="accent6"/>
                </a:solidFill>
                <a:latin typeface="Twinkl Cursive Looped" panose="02000000000000000000" pitchFamily="2" charset="0"/>
              </a:rPr>
              <a:t>PE Kit: </a:t>
            </a:r>
            <a:r>
              <a:rPr lang="en-GB" sz="2400" dirty="0">
                <a:solidFill>
                  <a:schemeClr val="tx1"/>
                </a:solidFill>
                <a:latin typeface="Twinkl Cursive Looped" panose="02000000000000000000" pitchFamily="2" charset="0"/>
              </a:rPr>
              <a:t>House colour t-shirt, dark coloured shorts and pumps/trainers (You will be informed of when outdoor PE will take place for your child) They will need a dark coloured tracksuit for these lessons (they can leave them in lockers)</a:t>
            </a:r>
          </a:p>
        </p:txBody>
      </p:sp>
    </p:spTree>
    <p:extLst>
      <p:ext uri="{BB962C8B-B14F-4D97-AF65-F5344CB8AC3E}">
        <p14:creationId xmlns:p14="http://schemas.microsoft.com/office/powerpoint/2010/main" val="3023978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0798" y="288337"/>
            <a:ext cx="4151334" cy="6293346"/>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0700" y="432354"/>
            <a:ext cx="4320098" cy="6149329"/>
          </a:xfrm>
          <a:prstGeom prst="rect">
            <a:avLst/>
          </a:prstGeom>
        </p:spPr>
      </p:pic>
    </p:spTree>
    <p:extLst>
      <p:ext uri="{BB962C8B-B14F-4D97-AF65-F5344CB8AC3E}">
        <p14:creationId xmlns:p14="http://schemas.microsoft.com/office/powerpoint/2010/main" val="2421824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2D3EB28-B516-90C0-DCFF-8E8C2381C46F}"/>
              </a:ext>
            </a:extLst>
          </p:cNvPr>
          <p:cNvSpPr txBox="1"/>
          <p:nvPr/>
        </p:nvSpPr>
        <p:spPr>
          <a:xfrm>
            <a:off x="539552" y="980728"/>
            <a:ext cx="7848872" cy="852606"/>
          </a:xfrm>
          <a:prstGeom prst="rect">
            <a:avLst/>
          </a:prstGeom>
          <a:noFill/>
        </p:spPr>
        <p:txBody>
          <a:bodyPr wrap="square">
            <a:spAutoFit/>
          </a:bodyPr>
          <a:lstStyle/>
          <a:p>
            <a:pPr algn="ctr">
              <a:lnSpc>
                <a:spcPct val="90000"/>
              </a:lnSpc>
              <a:spcBef>
                <a:spcPct val="0"/>
              </a:spcBef>
              <a:spcAft>
                <a:spcPts val="600"/>
              </a:spcAft>
            </a:pPr>
            <a:r>
              <a:rPr lang="en-US" sz="5400" b="0" i="0" kern="1200" dirty="0">
                <a:solidFill>
                  <a:srgbClr val="EBEBEB"/>
                </a:solidFill>
                <a:latin typeface="Twinkl Cursive Looped" panose="02000000000000000000" pitchFamily="2" charset="0"/>
                <a:ea typeface="+mj-ea"/>
                <a:cs typeface="+mj-cs"/>
              </a:rPr>
              <a:t>What else do they need?</a:t>
            </a:r>
          </a:p>
        </p:txBody>
      </p:sp>
      <p:sp>
        <p:nvSpPr>
          <p:cNvPr id="3" name="TextBox 2">
            <a:extLst>
              <a:ext uri="{FF2B5EF4-FFF2-40B4-BE49-F238E27FC236}">
                <a16:creationId xmlns:a16="http://schemas.microsoft.com/office/drawing/2014/main" id="{94FBB05A-5540-38B8-C333-9A4F62177C98}"/>
              </a:ext>
            </a:extLst>
          </p:cNvPr>
          <p:cNvSpPr txBox="1"/>
          <p:nvPr/>
        </p:nvSpPr>
        <p:spPr>
          <a:xfrm>
            <a:off x="143508" y="2204864"/>
            <a:ext cx="9000492" cy="4524315"/>
          </a:xfrm>
          <a:prstGeom prst="rect">
            <a:avLst/>
          </a:prstGeom>
          <a:noFill/>
        </p:spPr>
        <p:txBody>
          <a:bodyPr wrap="square">
            <a:spAutoFit/>
          </a:bodyPr>
          <a:lstStyle/>
          <a:p>
            <a:r>
              <a:rPr lang="en-GB" sz="2400" b="1" dirty="0">
                <a:solidFill>
                  <a:schemeClr val="accent6"/>
                </a:solidFill>
                <a:latin typeface="Twinkl Cursive Looped" panose="02000000000000000000" pitchFamily="2" charset="0"/>
              </a:rPr>
              <a:t>Water bottles</a:t>
            </a:r>
            <a:r>
              <a:rPr lang="en-GB" sz="2400" b="1" dirty="0">
                <a:solidFill>
                  <a:schemeClr val="tx1"/>
                </a:solidFill>
                <a:latin typeface="Twinkl Cursive Looped" panose="02000000000000000000" pitchFamily="2" charset="0"/>
              </a:rPr>
              <a:t>: </a:t>
            </a:r>
            <a:r>
              <a:rPr lang="en-GB" sz="2400" dirty="0">
                <a:solidFill>
                  <a:schemeClr val="tx1"/>
                </a:solidFill>
                <a:latin typeface="Twinkl Cursive Looped" panose="02000000000000000000" pitchFamily="2" charset="0"/>
              </a:rPr>
              <a:t>School water bottles can be purchased from the school office for £1. Please name them clearly. Only Canons water bottles are allowed in the classroom so all children should have one.</a:t>
            </a:r>
            <a:endParaRPr lang="en-GB" sz="1200" b="1" dirty="0">
              <a:solidFill>
                <a:schemeClr val="accent6"/>
              </a:solidFill>
              <a:latin typeface="Twinkl Cursive Looped" panose="02000000000000000000" pitchFamily="2" charset="0"/>
            </a:endParaRPr>
          </a:p>
          <a:p>
            <a:r>
              <a:rPr lang="en-GB" sz="2400" b="1" dirty="0">
                <a:solidFill>
                  <a:schemeClr val="accent6"/>
                </a:solidFill>
                <a:latin typeface="Twinkl Cursive Looped" panose="02000000000000000000" pitchFamily="2" charset="0"/>
              </a:rPr>
              <a:t>Lunch boxes</a:t>
            </a:r>
            <a:r>
              <a:rPr lang="en-GB" sz="2400" b="1" dirty="0">
                <a:latin typeface="Twinkl Cursive Looped" panose="02000000000000000000" pitchFamily="2" charset="0"/>
              </a:rPr>
              <a:t>: </a:t>
            </a:r>
            <a:r>
              <a:rPr lang="en-GB" sz="2400" dirty="0">
                <a:latin typeface="Twinkl Cursive Looped" panose="02000000000000000000" pitchFamily="2" charset="0"/>
              </a:rPr>
              <a:t>If your child is packed lunch, please name their belongings clearly.</a:t>
            </a:r>
          </a:p>
          <a:p>
            <a:r>
              <a:rPr lang="en-GB" sz="2400" b="1" dirty="0">
                <a:solidFill>
                  <a:schemeClr val="accent6"/>
                </a:solidFill>
                <a:latin typeface="Twinkl Cursive Looped" panose="02000000000000000000" pitchFamily="2" charset="0"/>
              </a:rPr>
              <a:t>Healthy snack</a:t>
            </a:r>
            <a:r>
              <a:rPr lang="en-GB" sz="2400" dirty="0">
                <a:latin typeface="Twinkl Cursive Looped" panose="02000000000000000000" pitchFamily="2" charset="0"/>
              </a:rPr>
              <a:t>: Children are allowed to bring in a healthy snack for break times. Everyone is offered half of a bagel at break times. </a:t>
            </a:r>
            <a:endParaRPr lang="en-GB" sz="1200" b="1" dirty="0">
              <a:latin typeface="Twinkl Cursive Looped" panose="02000000000000000000" pitchFamily="2" charset="0"/>
            </a:endParaRPr>
          </a:p>
          <a:p>
            <a:r>
              <a:rPr lang="en-GB" sz="2400" b="1" dirty="0">
                <a:solidFill>
                  <a:schemeClr val="accent6"/>
                </a:solidFill>
                <a:latin typeface="Twinkl Cursive Looped" panose="02000000000000000000" pitchFamily="2" charset="0"/>
              </a:rPr>
              <a:t>School bags: </a:t>
            </a:r>
            <a:r>
              <a:rPr lang="en-GB" sz="2400" dirty="0">
                <a:latin typeface="Twinkl Cursive Looped" panose="02000000000000000000" pitchFamily="2" charset="0"/>
              </a:rPr>
              <a:t>Children can have a backpack if they wish.</a:t>
            </a:r>
            <a:endParaRPr lang="en-GB" sz="1400" b="1" dirty="0">
              <a:latin typeface="Twinkl Cursive Looped" panose="02000000000000000000" pitchFamily="2" charset="0"/>
            </a:endParaRPr>
          </a:p>
          <a:p>
            <a:r>
              <a:rPr lang="en-GB" sz="2400" b="1" dirty="0">
                <a:solidFill>
                  <a:schemeClr val="accent6"/>
                </a:solidFill>
                <a:latin typeface="Twinkl Cursive Looped" panose="02000000000000000000" pitchFamily="2" charset="0"/>
              </a:rPr>
              <a:t>Pencil cases: </a:t>
            </a:r>
            <a:r>
              <a:rPr lang="en-GB" sz="2400" dirty="0">
                <a:latin typeface="Twinkl Cursive Looped" panose="02000000000000000000" pitchFamily="2" charset="0"/>
              </a:rPr>
              <a:t>Children can, if they like, have a pencil case, however, we do supply them with all stationery. There is no expectation for this.</a:t>
            </a:r>
          </a:p>
        </p:txBody>
      </p:sp>
    </p:spTree>
    <p:extLst>
      <p:ext uri="{BB962C8B-B14F-4D97-AF65-F5344CB8AC3E}">
        <p14:creationId xmlns:p14="http://schemas.microsoft.com/office/powerpoint/2010/main" val="32522334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2D3EB28-B516-90C0-DCFF-8E8C2381C46F}"/>
              </a:ext>
            </a:extLst>
          </p:cNvPr>
          <p:cNvSpPr txBox="1"/>
          <p:nvPr/>
        </p:nvSpPr>
        <p:spPr>
          <a:xfrm>
            <a:off x="539552" y="980728"/>
            <a:ext cx="7848872" cy="852606"/>
          </a:xfrm>
          <a:prstGeom prst="rect">
            <a:avLst/>
          </a:prstGeom>
          <a:noFill/>
        </p:spPr>
        <p:txBody>
          <a:bodyPr wrap="square">
            <a:spAutoFit/>
          </a:bodyPr>
          <a:lstStyle/>
          <a:p>
            <a:pPr algn="ctr">
              <a:lnSpc>
                <a:spcPct val="90000"/>
              </a:lnSpc>
              <a:spcBef>
                <a:spcPct val="0"/>
              </a:spcBef>
              <a:spcAft>
                <a:spcPts val="600"/>
              </a:spcAft>
            </a:pPr>
            <a:r>
              <a:rPr lang="en-US" sz="5400" b="0" i="0" kern="1200" dirty="0">
                <a:solidFill>
                  <a:srgbClr val="EBEBEB"/>
                </a:solidFill>
                <a:latin typeface="Twinkl Cursive Looped" panose="02000000000000000000" pitchFamily="2" charset="0"/>
                <a:ea typeface="+mj-ea"/>
                <a:cs typeface="+mj-cs"/>
              </a:rPr>
              <a:t>Lunches</a:t>
            </a:r>
          </a:p>
        </p:txBody>
      </p:sp>
      <p:sp>
        <p:nvSpPr>
          <p:cNvPr id="5" name="TextBox 4">
            <a:extLst>
              <a:ext uri="{FF2B5EF4-FFF2-40B4-BE49-F238E27FC236}">
                <a16:creationId xmlns:a16="http://schemas.microsoft.com/office/drawing/2014/main" id="{57171F99-7B74-0C27-2805-8F60714F5F64}"/>
              </a:ext>
            </a:extLst>
          </p:cNvPr>
          <p:cNvSpPr txBox="1"/>
          <p:nvPr/>
        </p:nvSpPr>
        <p:spPr>
          <a:xfrm>
            <a:off x="359532" y="2276872"/>
            <a:ext cx="8424936" cy="4154984"/>
          </a:xfrm>
          <a:prstGeom prst="rect">
            <a:avLst/>
          </a:prstGeom>
          <a:noFill/>
        </p:spPr>
        <p:txBody>
          <a:bodyPr wrap="square">
            <a:spAutoFit/>
          </a:bodyPr>
          <a:lstStyle/>
          <a:p>
            <a:pPr algn="ctr"/>
            <a:r>
              <a:rPr lang="en-GB" sz="2400" dirty="0">
                <a:solidFill>
                  <a:schemeClr val="tx1"/>
                </a:solidFill>
                <a:latin typeface="Twinkl Cursive Looped" panose="02000000000000000000" pitchFamily="2" charset="0"/>
              </a:rPr>
              <a:t>School dinners are currently priced at approximately </a:t>
            </a:r>
            <a:r>
              <a:rPr lang="en-GB" sz="2400" b="1" u="sng" dirty="0">
                <a:solidFill>
                  <a:schemeClr val="accent6"/>
                </a:solidFill>
                <a:latin typeface="Twinkl Cursive Looped" panose="02000000000000000000" pitchFamily="2" charset="0"/>
              </a:rPr>
              <a:t>£2.75 </a:t>
            </a:r>
            <a:r>
              <a:rPr lang="en-GB" sz="2400" dirty="0">
                <a:solidFill>
                  <a:schemeClr val="tx1"/>
                </a:solidFill>
                <a:latin typeface="Twinkl Cursive Looped" panose="02000000000000000000" pitchFamily="2" charset="0"/>
              </a:rPr>
              <a:t>per day.</a:t>
            </a:r>
          </a:p>
          <a:p>
            <a:pPr algn="ctr"/>
            <a:endParaRPr lang="en-GB" sz="2400" dirty="0">
              <a:solidFill>
                <a:schemeClr val="tx1"/>
              </a:solidFill>
              <a:latin typeface="Twinkl Cursive Looped" panose="02000000000000000000" pitchFamily="2" charset="0"/>
            </a:endParaRPr>
          </a:p>
          <a:p>
            <a:pPr algn="ctr"/>
            <a:r>
              <a:rPr lang="en-GB" sz="2400" dirty="0">
                <a:solidFill>
                  <a:schemeClr val="tx1"/>
                </a:solidFill>
                <a:latin typeface="Twinkl Cursive Looped" panose="02000000000000000000" pitchFamily="2" charset="0"/>
              </a:rPr>
              <a:t>The children have </a:t>
            </a:r>
            <a:r>
              <a:rPr lang="en-GB" sz="2400" b="1" dirty="0">
                <a:solidFill>
                  <a:schemeClr val="accent6"/>
                </a:solidFill>
                <a:latin typeface="Twinkl Cursive Looped" panose="02000000000000000000" pitchFamily="2" charset="0"/>
              </a:rPr>
              <a:t>four choices every day</a:t>
            </a:r>
            <a:r>
              <a:rPr lang="en-GB" sz="2400" dirty="0">
                <a:solidFill>
                  <a:schemeClr val="tx1"/>
                </a:solidFill>
                <a:latin typeface="Twinkl Cursive Looped" panose="02000000000000000000" pitchFamily="2" charset="0"/>
              </a:rPr>
              <a:t>: red (meat), green (vegetarian), brown (jacket potato) or yellow (pasta). This is the same menu as lower school.</a:t>
            </a:r>
          </a:p>
          <a:p>
            <a:pPr algn="ctr"/>
            <a:endParaRPr lang="en-GB" sz="2400" dirty="0">
              <a:solidFill>
                <a:schemeClr val="tx1"/>
              </a:solidFill>
              <a:latin typeface="Twinkl Cursive Looped" panose="02000000000000000000" pitchFamily="2" charset="0"/>
            </a:endParaRPr>
          </a:p>
          <a:p>
            <a:pPr algn="ctr"/>
            <a:r>
              <a:rPr lang="en-GB" sz="2400" dirty="0">
                <a:solidFill>
                  <a:schemeClr val="tx1"/>
                </a:solidFill>
                <a:latin typeface="Twinkl Cursive Looped" panose="02000000000000000000" pitchFamily="2" charset="0"/>
              </a:rPr>
              <a:t>The same payment system is used as in lower school (when paying for trips etc.)</a:t>
            </a:r>
          </a:p>
          <a:p>
            <a:pPr algn="ctr"/>
            <a:endParaRPr lang="en-GB" sz="2400" dirty="0">
              <a:solidFill>
                <a:schemeClr val="tx1"/>
              </a:solidFill>
              <a:latin typeface="Twinkl Cursive Looped" panose="02000000000000000000" pitchFamily="2" charset="0"/>
            </a:endParaRPr>
          </a:p>
          <a:p>
            <a:pPr algn="ctr"/>
            <a:r>
              <a:rPr lang="en-GB" sz="2400" dirty="0">
                <a:solidFill>
                  <a:schemeClr val="tx1"/>
                </a:solidFill>
                <a:latin typeface="Twinkl Cursive Looped" panose="02000000000000000000" pitchFamily="2" charset="0"/>
              </a:rPr>
              <a:t>Pupil Premium children receive a free school meal.</a:t>
            </a:r>
          </a:p>
        </p:txBody>
      </p:sp>
    </p:spTree>
    <p:extLst>
      <p:ext uri="{BB962C8B-B14F-4D97-AF65-F5344CB8AC3E}">
        <p14:creationId xmlns:p14="http://schemas.microsoft.com/office/powerpoint/2010/main" val="30260928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539552" y="692696"/>
            <a:ext cx="8064896" cy="5688632"/>
          </a:xfrm>
        </p:spPr>
        <p:txBody>
          <a:bodyPr>
            <a:normAutofit fontScale="70000" lnSpcReduction="20000"/>
          </a:bodyPr>
          <a:lstStyle/>
          <a:p>
            <a:pPr algn="ctr"/>
            <a:r>
              <a:rPr lang="en-GB" sz="5700" u="sng" cap="none" dirty="0">
                <a:solidFill>
                  <a:schemeClr val="bg1"/>
                </a:solidFill>
                <a:latin typeface="Twinkl Cursive Looped" panose="02000000000000000000" pitchFamily="2" charset="0"/>
              </a:rPr>
              <a:t>The Year 3 Curriculum</a:t>
            </a:r>
          </a:p>
          <a:p>
            <a:pPr algn="ctr"/>
            <a:endParaRPr lang="en-GB" sz="4200" u="sng" cap="none" dirty="0">
              <a:solidFill>
                <a:schemeClr val="bg1"/>
              </a:solidFill>
              <a:latin typeface="Twinkl Cursive Looped" panose="02000000000000000000" pitchFamily="2" charset="0"/>
            </a:endParaRPr>
          </a:p>
          <a:p>
            <a:pPr algn="ctr"/>
            <a:endParaRPr lang="en-GB" sz="2800" cap="none" dirty="0">
              <a:solidFill>
                <a:schemeClr val="bg1"/>
              </a:solidFill>
              <a:latin typeface="Twinkl Cursive Looped" panose="02000000000000000000" pitchFamily="2" charset="0"/>
            </a:endParaRPr>
          </a:p>
          <a:p>
            <a:pPr algn="ctr"/>
            <a:r>
              <a:rPr lang="en-GB" sz="4000" b="1" cap="none" dirty="0">
                <a:solidFill>
                  <a:schemeClr val="accent4">
                    <a:lumMod val="75000"/>
                  </a:schemeClr>
                </a:solidFill>
                <a:latin typeface="Twinkl Cursive Looped" panose="02000000000000000000" pitchFamily="2" charset="0"/>
              </a:rPr>
              <a:t>Autumn  – South America </a:t>
            </a:r>
          </a:p>
          <a:p>
            <a:pPr algn="ctr"/>
            <a:r>
              <a:rPr lang="en-GB" sz="4000" b="1" cap="none" dirty="0">
                <a:solidFill>
                  <a:schemeClr val="accent4">
                    <a:lumMod val="75000"/>
                  </a:schemeClr>
                </a:solidFill>
                <a:latin typeface="Twinkl Cursive Looped" panose="02000000000000000000" pitchFamily="2" charset="0"/>
              </a:rPr>
              <a:t>(inc. </a:t>
            </a:r>
            <a:r>
              <a:rPr lang="en-GB" sz="4000" b="1" cap="none">
                <a:solidFill>
                  <a:schemeClr val="accent4">
                    <a:lumMod val="75000"/>
                  </a:schemeClr>
                </a:solidFill>
                <a:latin typeface="Twinkl Cursive Looped" panose="02000000000000000000" pitchFamily="2" charset="0"/>
              </a:rPr>
              <a:t>Amazon </a:t>
            </a:r>
            <a:r>
              <a:rPr lang="en-GB" sz="4000" b="1" cap="none" dirty="0">
                <a:solidFill>
                  <a:schemeClr val="accent4">
                    <a:lumMod val="75000"/>
                  </a:schemeClr>
                </a:solidFill>
                <a:latin typeface="Twinkl Cursive Looped" panose="02000000000000000000" pitchFamily="2" charset="0"/>
              </a:rPr>
              <a:t>rainforest)</a:t>
            </a:r>
          </a:p>
          <a:p>
            <a:pPr algn="ctr"/>
            <a:endParaRPr lang="en-GB" sz="4000" cap="none" dirty="0">
              <a:solidFill>
                <a:schemeClr val="bg1"/>
              </a:solidFill>
              <a:latin typeface="Twinkl Cursive Looped" panose="02000000000000000000" pitchFamily="2" charset="0"/>
            </a:endParaRPr>
          </a:p>
          <a:p>
            <a:pPr algn="ctr"/>
            <a:r>
              <a:rPr lang="en-GB" sz="4000" b="1" cap="none" dirty="0">
                <a:solidFill>
                  <a:srgbClr val="92D050"/>
                </a:solidFill>
                <a:latin typeface="Twinkl Cursive Looped" panose="02000000000000000000" pitchFamily="2" charset="0"/>
              </a:rPr>
              <a:t>Spring  – The Stone Age</a:t>
            </a:r>
          </a:p>
          <a:p>
            <a:pPr algn="ctr"/>
            <a:endParaRPr lang="en-GB" sz="4000" cap="none" dirty="0">
              <a:solidFill>
                <a:schemeClr val="bg1"/>
              </a:solidFill>
              <a:latin typeface="Twinkl Cursive Looped" panose="02000000000000000000" pitchFamily="2" charset="0"/>
            </a:endParaRPr>
          </a:p>
          <a:p>
            <a:pPr algn="ctr"/>
            <a:r>
              <a:rPr lang="en-GB" sz="4000" b="1" cap="none" dirty="0">
                <a:solidFill>
                  <a:srgbClr val="FFFF00"/>
                </a:solidFill>
                <a:latin typeface="Twinkl Cursive Looped" panose="02000000000000000000" pitchFamily="2" charset="0"/>
              </a:rPr>
              <a:t>Summer - The Ancient Greeks</a:t>
            </a:r>
          </a:p>
          <a:p>
            <a:pPr algn="ctr"/>
            <a:endParaRPr lang="en-GB" sz="3100" cap="none" dirty="0">
              <a:solidFill>
                <a:schemeClr val="bg1"/>
              </a:solidFill>
              <a:latin typeface="Twinkl Cursive Looped" panose="02000000000000000000" pitchFamily="2" charset="0"/>
            </a:endParaRPr>
          </a:p>
          <a:p>
            <a:pPr algn="ctr"/>
            <a:r>
              <a:rPr lang="en-GB" sz="3100" cap="none" dirty="0">
                <a:solidFill>
                  <a:schemeClr val="bg1"/>
                </a:solidFill>
                <a:latin typeface="Twinkl Cursive Looped" panose="02000000000000000000" pitchFamily="2" charset="0"/>
              </a:rPr>
              <a:t>In addition to these topics, we also learn about a variety of science topics- Including Plants and Living Things, Light, Magnets and Forces</a:t>
            </a:r>
          </a:p>
          <a:p>
            <a:pPr algn="ctr"/>
            <a:endParaRPr lang="en-GB" sz="2800" dirty="0">
              <a:solidFill>
                <a:schemeClr val="tx1"/>
              </a:solidFill>
              <a:latin typeface="Twinkl Cursive Looped Light" panose="02000000000000000000" pitchFamily="2" charset="0"/>
            </a:endParaRPr>
          </a:p>
        </p:txBody>
      </p:sp>
    </p:spTree>
    <p:extLst>
      <p:ext uri="{BB962C8B-B14F-4D97-AF65-F5344CB8AC3E}">
        <p14:creationId xmlns:p14="http://schemas.microsoft.com/office/powerpoint/2010/main" val="38831596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2D3EB28-B516-90C0-DCFF-8E8C2381C46F}"/>
              </a:ext>
            </a:extLst>
          </p:cNvPr>
          <p:cNvSpPr txBox="1"/>
          <p:nvPr/>
        </p:nvSpPr>
        <p:spPr>
          <a:xfrm>
            <a:off x="647564" y="869895"/>
            <a:ext cx="7848872" cy="852606"/>
          </a:xfrm>
          <a:prstGeom prst="rect">
            <a:avLst/>
          </a:prstGeom>
          <a:noFill/>
        </p:spPr>
        <p:txBody>
          <a:bodyPr wrap="square">
            <a:spAutoFit/>
          </a:bodyPr>
          <a:lstStyle/>
          <a:p>
            <a:pPr algn="ctr">
              <a:lnSpc>
                <a:spcPct val="90000"/>
              </a:lnSpc>
              <a:spcBef>
                <a:spcPct val="0"/>
              </a:spcBef>
              <a:spcAft>
                <a:spcPts val="600"/>
              </a:spcAft>
            </a:pPr>
            <a:r>
              <a:rPr lang="en-US" sz="5400" b="0" i="0" kern="1200" dirty="0">
                <a:solidFill>
                  <a:srgbClr val="EBEBEB"/>
                </a:solidFill>
                <a:latin typeface="Twinkl Cursive Looped" panose="02000000000000000000" pitchFamily="2" charset="0"/>
                <a:ea typeface="+mj-ea"/>
                <a:cs typeface="+mj-cs"/>
              </a:rPr>
              <a:t>Reading</a:t>
            </a:r>
          </a:p>
        </p:txBody>
      </p:sp>
      <p:sp>
        <p:nvSpPr>
          <p:cNvPr id="3" name="TextBox 2">
            <a:extLst>
              <a:ext uri="{FF2B5EF4-FFF2-40B4-BE49-F238E27FC236}">
                <a16:creationId xmlns:a16="http://schemas.microsoft.com/office/drawing/2014/main" id="{906459D4-0D31-6C7C-0B6A-B49295516AFD}"/>
              </a:ext>
            </a:extLst>
          </p:cNvPr>
          <p:cNvSpPr txBox="1"/>
          <p:nvPr/>
        </p:nvSpPr>
        <p:spPr>
          <a:xfrm>
            <a:off x="125760" y="2179796"/>
            <a:ext cx="8892480" cy="4678204"/>
          </a:xfrm>
          <a:prstGeom prst="rect">
            <a:avLst/>
          </a:prstGeom>
          <a:noFill/>
        </p:spPr>
        <p:txBody>
          <a:bodyPr wrap="square">
            <a:spAutoFit/>
          </a:bodyPr>
          <a:lstStyle/>
          <a:p>
            <a:pPr algn="ctr"/>
            <a:r>
              <a:rPr lang="en-GB" sz="2400" b="1" u="sng" dirty="0">
                <a:solidFill>
                  <a:schemeClr val="accent6"/>
                </a:solidFill>
                <a:latin typeface="Twinkl Cursive Looped Light" panose="02000000000000000000" pitchFamily="2" charset="0"/>
              </a:rPr>
              <a:t>‘T``</a:t>
            </a:r>
            <a:r>
              <a:rPr lang="en-GB" sz="2400" b="1" u="sng" dirty="0" err="1">
                <a:solidFill>
                  <a:schemeClr val="accent6"/>
                </a:solidFill>
                <a:latin typeface="Twinkl Cursive Looped" panose="02000000000000000000" pitchFamily="2" charset="0"/>
              </a:rPr>
              <a:t>racker</a:t>
            </a:r>
            <a:r>
              <a:rPr lang="en-GB" sz="2400" b="1" u="sng" dirty="0">
                <a:solidFill>
                  <a:schemeClr val="accent6"/>
                </a:solidFill>
                <a:latin typeface="Twinkl Cursive Looped" panose="02000000000000000000" pitchFamily="2" charset="0"/>
              </a:rPr>
              <a:t>’ book (colour band/phonics book): </a:t>
            </a:r>
            <a:r>
              <a:rPr lang="en-GB" sz="2400" dirty="0">
                <a:solidFill>
                  <a:schemeClr val="tx1"/>
                </a:solidFill>
                <a:latin typeface="Twinkl Cursive Looped" panose="02000000000000000000" pitchFamily="2" charset="0"/>
              </a:rPr>
              <a:t>This book is the book that they will read to an adult in school and at home and should always take priority. This book will be an appropriate book for their reading ability. They will be monitored and assessed</a:t>
            </a:r>
            <a:r>
              <a:rPr lang="en-GB" sz="2400" dirty="0">
                <a:latin typeface="Twinkl Cursive Looped" panose="02000000000000000000" pitchFamily="2" charset="0"/>
              </a:rPr>
              <a:t> every half term. </a:t>
            </a:r>
          </a:p>
          <a:p>
            <a:pPr algn="ctr"/>
            <a:endParaRPr lang="en-GB" sz="1400" dirty="0">
              <a:solidFill>
                <a:schemeClr val="tx1"/>
              </a:solidFill>
              <a:latin typeface="Twinkl Cursive Looped" panose="02000000000000000000" pitchFamily="2" charset="0"/>
            </a:endParaRPr>
          </a:p>
          <a:p>
            <a:pPr algn="ctr"/>
            <a:r>
              <a:rPr lang="en-GB" sz="2400" dirty="0">
                <a:solidFill>
                  <a:schemeClr val="tx1"/>
                </a:solidFill>
                <a:latin typeface="Twinkl Cursive Looped" panose="02000000000000000000" pitchFamily="2" charset="0"/>
              </a:rPr>
              <a:t>We ask that children read </a:t>
            </a:r>
            <a:r>
              <a:rPr lang="en-GB" sz="2400" b="1" u="sng" dirty="0">
                <a:solidFill>
                  <a:schemeClr val="accent6"/>
                </a:solidFill>
                <a:latin typeface="Twinkl Cursive Looped" panose="02000000000000000000" pitchFamily="2" charset="0"/>
              </a:rPr>
              <a:t>3 times a week </a:t>
            </a:r>
            <a:r>
              <a:rPr lang="en-GB" sz="2400" dirty="0">
                <a:solidFill>
                  <a:schemeClr val="tx1"/>
                </a:solidFill>
                <a:latin typeface="Twinkl Cursive Looped" panose="02000000000000000000" pitchFamily="2" charset="0"/>
              </a:rPr>
              <a:t>at home and have their diaries signed. Children can change this book daily.</a:t>
            </a:r>
          </a:p>
          <a:p>
            <a:pPr algn="ctr"/>
            <a:endParaRPr lang="en-GB" sz="1400" dirty="0">
              <a:solidFill>
                <a:schemeClr val="tx1"/>
              </a:solidFill>
              <a:latin typeface="Twinkl Cursive Looped" panose="02000000000000000000" pitchFamily="2" charset="0"/>
            </a:endParaRPr>
          </a:p>
          <a:p>
            <a:pPr algn="ctr"/>
            <a:r>
              <a:rPr lang="en-GB" sz="2400" b="1" u="sng" dirty="0">
                <a:solidFill>
                  <a:schemeClr val="accent6"/>
                </a:solidFill>
                <a:latin typeface="Twinkl Cursive Looped" panose="02000000000000000000" pitchFamily="2" charset="0"/>
              </a:rPr>
              <a:t>Reading for pleasure book: </a:t>
            </a:r>
            <a:r>
              <a:rPr lang="en-GB" sz="2400" dirty="0">
                <a:latin typeface="Twinkl Cursive Looped" panose="02000000000000000000" pitchFamily="2" charset="0"/>
              </a:rPr>
              <a:t>Children can choose any book that they like from a class bookshelf or the library. </a:t>
            </a:r>
          </a:p>
          <a:p>
            <a:pPr algn="ctr"/>
            <a:r>
              <a:rPr lang="en-GB" sz="2400" dirty="0">
                <a:solidFill>
                  <a:schemeClr val="tx1"/>
                </a:solidFill>
                <a:latin typeface="Twinkl Cursive Looped" panose="02000000000000000000" pitchFamily="2" charset="0"/>
              </a:rPr>
              <a:t>We are happy for children </a:t>
            </a:r>
            <a:r>
              <a:rPr lang="en-GB" sz="2400" dirty="0">
                <a:latin typeface="Twinkl Cursive Looped" panose="02000000000000000000" pitchFamily="2" charset="0"/>
              </a:rPr>
              <a:t>to read any book they are interested in at home. This can count as one of their reads. </a:t>
            </a:r>
            <a:endParaRPr lang="en-GB" sz="2000" dirty="0">
              <a:solidFill>
                <a:schemeClr val="tx1"/>
              </a:solidFill>
              <a:latin typeface="Twinkl Cursive Looped" panose="02000000000000000000" pitchFamily="2" charset="0"/>
            </a:endParaRPr>
          </a:p>
        </p:txBody>
      </p:sp>
    </p:spTree>
    <p:extLst>
      <p:ext uri="{BB962C8B-B14F-4D97-AF65-F5344CB8AC3E}">
        <p14:creationId xmlns:p14="http://schemas.microsoft.com/office/powerpoint/2010/main" val="33803409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2D3EB28-B516-90C0-DCFF-8E8C2381C46F}"/>
              </a:ext>
            </a:extLst>
          </p:cNvPr>
          <p:cNvSpPr txBox="1"/>
          <p:nvPr/>
        </p:nvSpPr>
        <p:spPr>
          <a:xfrm>
            <a:off x="647564" y="869895"/>
            <a:ext cx="7848872" cy="852606"/>
          </a:xfrm>
          <a:prstGeom prst="rect">
            <a:avLst/>
          </a:prstGeom>
          <a:noFill/>
        </p:spPr>
        <p:txBody>
          <a:bodyPr wrap="square">
            <a:spAutoFit/>
          </a:bodyPr>
          <a:lstStyle/>
          <a:p>
            <a:pPr algn="ctr">
              <a:lnSpc>
                <a:spcPct val="90000"/>
              </a:lnSpc>
              <a:spcBef>
                <a:spcPct val="0"/>
              </a:spcBef>
              <a:spcAft>
                <a:spcPts val="600"/>
              </a:spcAft>
            </a:pPr>
            <a:r>
              <a:rPr lang="en-US" sz="5400" b="0" i="0" kern="1200" dirty="0">
                <a:solidFill>
                  <a:srgbClr val="EBEBEB"/>
                </a:solidFill>
                <a:latin typeface="Twinkl Cursive Looped" panose="02000000000000000000" pitchFamily="2" charset="0"/>
                <a:ea typeface="+mj-ea"/>
                <a:cs typeface="+mj-cs"/>
              </a:rPr>
              <a:t>Writing</a:t>
            </a:r>
          </a:p>
        </p:txBody>
      </p:sp>
      <p:sp>
        <p:nvSpPr>
          <p:cNvPr id="3" name="TextBox 2">
            <a:extLst>
              <a:ext uri="{FF2B5EF4-FFF2-40B4-BE49-F238E27FC236}">
                <a16:creationId xmlns:a16="http://schemas.microsoft.com/office/drawing/2014/main" id="{906459D4-0D31-6C7C-0B6A-B49295516AFD}"/>
              </a:ext>
            </a:extLst>
          </p:cNvPr>
          <p:cNvSpPr txBox="1"/>
          <p:nvPr/>
        </p:nvSpPr>
        <p:spPr>
          <a:xfrm>
            <a:off x="125760" y="2202453"/>
            <a:ext cx="8892480" cy="4893647"/>
          </a:xfrm>
          <a:prstGeom prst="rect">
            <a:avLst/>
          </a:prstGeom>
          <a:noFill/>
        </p:spPr>
        <p:txBody>
          <a:bodyPr wrap="square">
            <a:spAutoFit/>
          </a:bodyPr>
          <a:lstStyle/>
          <a:p>
            <a:pPr algn="ctr"/>
            <a:r>
              <a:rPr lang="en-GB" sz="2400" dirty="0">
                <a:latin typeface="Twinkl Cursive Looped" panose="02000000000000000000" pitchFamily="2" charset="0"/>
              </a:rPr>
              <a:t>To be writing at the expected standard in Year 3, children should be able to:</a:t>
            </a:r>
          </a:p>
          <a:p>
            <a:pPr algn="ctr"/>
            <a:endParaRPr lang="en-GB" sz="2400" dirty="0">
              <a:solidFill>
                <a:schemeClr val="tx1"/>
              </a:solidFill>
              <a:latin typeface="Twinkl Cursive Looped" panose="02000000000000000000" pitchFamily="2" charset="0"/>
            </a:endParaRPr>
          </a:p>
          <a:p>
            <a:pPr marL="342900" indent="-342900" algn="ctr">
              <a:buFont typeface="Wingdings" panose="05000000000000000000" pitchFamily="2" charset="2"/>
              <a:buChar char="ü"/>
            </a:pPr>
            <a:r>
              <a:rPr lang="en-GB" sz="2400" dirty="0">
                <a:latin typeface="Twinkl Cursive Looped" panose="02000000000000000000" pitchFamily="2" charset="0"/>
              </a:rPr>
              <a:t>Spell the </a:t>
            </a:r>
            <a:r>
              <a:rPr lang="en-GB" sz="2400" b="1" dirty="0">
                <a:solidFill>
                  <a:schemeClr val="accent6"/>
                </a:solidFill>
                <a:latin typeface="Twinkl Cursive Looped" panose="02000000000000000000" pitchFamily="2" charset="0"/>
              </a:rPr>
              <a:t>Year 3 common exception words </a:t>
            </a:r>
            <a:r>
              <a:rPr lang="en-GB" sz="2400" dirty="0">
                <a:latin typeface="Twinkl Cursive Looped" panose="02000000000000000000" pitchFamily="2" charset="0"/>
              </a:rPr>
              <a:t>and use them in writing</a:t>
            </a:r>
          </a:p>
          <a:p>
            <a:pPr marL="342900" indent="-342900" algn="ctr">
              <a:buFont typeface="Wingdings" panose="05000000000000000000" pitchFamily="2" charset="2"/>
              <a:buChar char="ü"/>
            </a:pPr>
            <a:r>
              <a:rPr lang="en-GB" sz="2400" dirty="0">
                <a:latin typeface="Twinkl Cursive Looped" panose="02000000000000000000" pitchFamily="2" charset="0"/>
              </a:rPr>
              <a:t>Apply the </a:t>
            </a:r>
            <a:r>
              <a:rPr lang="en-GB" sz="2400" b="1" dirty="0">
                <a:solidFill>
                  <a:schemeClr val="accent6"/>
                </a:solidFill>
                <a:latin typeface="Twinkl Cursive Looped" panose="02000000000000000000" pitchFamily="2" charset="0"/>
              </a:rPr>
              <a:t>Year 3 spelling rules</a:t>
            </a:r>
          </a:p>
          <a:p>
            <a:pPr marL="342900" indent="-342900" algn="ctr">
              <a:buFont typeface="Wingdings" panose="05000000000000000000" pitchFamily="2" charset="2"/>
              <a:buChar char="ü"/>
            </a:pPr>
            <a:r>
              <a:rPr lang="en-GB" sz="2400" dirty="0">
                <a:latin typeface="Twinkl Cursive Looped" panose="02000000000000000000" pitchFamily="2" charset="0"/>
              </a:rPr>
              <a:t>Write in sentences that are </a:t>
            </a:r>
            <a:r>
              <a:rPr lang="en-GB" sz="2400" b="1" dirty="0">
                <a:solidFill>
                  <a:schemeClr val="accent6"/>
                </a:solidFill>
                <a:latin typeface="Twinkl Cursive Looped" panose="02000000000000000000" pitchFamily="2" charset="0"/>
              </a:rPr>
              <a:t>coherent</a:t>
            </a:r>
          </a:p>
          <a:p>
            <a:pPr marL="342900" indent="-342900" algn="ctr">
              <a:buFont typeface="Wingdings" panose="05000000000000000000" pitchFamily="2" charset="2"/>
              <a:buChar char="ü"/>
            </a:pPr>
            <a:r>
              <a:rPr lang="en-GB" sz="2400" dirty="0">
                <a:latin typeface="Twinkl Cursive Looped" panose="02000000000000000000" pitchFamily="2" charset="0"/>
              </a:rPr>
              <a:t>Use </a:t>
            </a:r>
            <a:r>
              <a:rPr lang="en-GB" sz="2400" b="1" dirty="0">
                <a:solidFill>
                  <a:schemeClr val="accent6"/>
                </a:solidFill>
                <a:latin typeface="Twinkl Cursive Looped" panose="02000000000000000000" pitchFamily="2" charset="0"/>
              </a:rPr>
              <a:t>paragraphs</a:t>
            </a:r>
          </a:p>
          <a:p>
            <a:pPr marL="342900" indent="-342900" algn="ctr">
              <a:buFont typeface="Wingdings" panose="05000000000000000000" pitchFamily="2" charset="2"/>
              <a:buChar char="ü"/>
            </a:pPr>
            <a:r>
              <a:rPr lang="en-GB" sz="2400" dirty="0">
                <a:latin typeface="Twinkl Cursive Looped" panose="02000000000000000000" pitchFamily="2" charset="0"/>
              </a:rPr>
              <a:t>Write for </a:t>
            </a:r>
            <a:r>
              <a:rPr lang="en-GB" sz="2400" b="1" dirty="0">
                <a:solidFill>
                  <a:schemeClr val="accent6"/>
                </a:solidFill>
                <a:latin typeface="Twinkl Cursive Looped" panose="02000000000000000000" pitchFamily="2" charset="0"/>
              </a:rPr>
              <a:t>different purposes</a:t>
            </a:r>
          </a:p>
          <a:p>
            <a:pPr marL="342900" indent="-342900" algn="ctr">
              <a:buFont typeface="Wingdings" panose="05000000000000000000" pitchFamily="2" charset="2"/>
              <a:buChar char="ü"/>
            </a:pPr>
            <a:r>
              <a:rPr lang="en-GB" sz="2400" dirty="0">
                <a:latin typeface="Twinkl Cursive Looped" panose="02000000000000000000" pitchFamily="2" charset="0"/>
              </a:rPr>
              <a:t>Use a </a:t>
            </a:r>
            <a:r>
              <a:rPr lang="en-GB" sz="2400" b="1" dirty="0">
                <a:solidFill>
                  <a:schemeClr val="accent6"/>
                </a:solidFill>
                <a:latin typeface="Twinkl Cursive Looped" panose="02000000000000000000" pitchFamily="2" charset="0"/>
              </a:rPr>
              <a:t>range of punctuation </a:t>
            </a:r>
            <a:r>
              <a:rPr lang="en-GB" sz="2400" dirty="0">
                <a:latin typeface="Twinkl Cursive Looped" panose="02000000000000000000" pitchFamily="2" charset="0"/>
              </a:rPr>
              <a:t>() ! ? , . : “”</a:t>
            </a:r>
          </a:p>
          <a:p>
            <a:pPr marL="342900" indent="-342900" algn="ctr">
              <a:buFont typeface="Wingdings" panose="05000000000000000000" pitchFamily="2" charset="2"/>
              <a:buChar char="ü"/>
            </a:pPr>
            <a:r>
              <a:rPr lang="en-GB" sz="2400" dirty="0">
                <a:latin typeface="Twinkl Cursive Looped" panose="02000000000000000000" pitchFamily="2" charset="0"/>
              </a:rPr>
              <a:t>Use </a:t>
            </a:r>
            <a:r>
              <a:rPr lang="en-GB" sz="2400" b="1" dirty="0">
                <a:solidFill>
                  <a:schemeClr val="accent6"/>
                </a:solidFill>
                <a:latin typeface="Twinkl Cursive Looped" panose="02000000000000000000" pitchFamily="2" charset="0"/>
              </a:rPr>
              <a:t>past and present tense</a:t>
            </a:r>
          </a:p>
          <a:p>
            <a:pPr marL="342900" indent="-342900" algn="ctr">
              <a:buFont typeface="Wingdings" panose="05000000000000000000" pitchFamily="2" charset="2"/>
              <a:buChar char="ü"/>
            </a:pPr>
            <a:endParaRPr lang="en-GB" sz="2400" dirty="0">
              <a:latin typeface="Twinkl Cursive Looped" panose="02000000000000000000" pitchFamily="2" charset="0"/>
            </a:endParaRPr>
          </a:p>
          <a:p>
            <a:pPr marL="342900" indent="-342900" algn="ctr">
              <a:buFont typeface="Wingdings" panose="05000000000000000000" pitchFamily="2" charset="2"/>
              <a:buChar char="ü"/>
            </a:pPr>
            <a:endParaRPr lang="en-GB" sz="2400" dirty="0">
              <a:solidFill>
                <a:schemeClr val="tx1"/>
              </a:solidFill>
              <a:latin typeface="Twinkl Cursive Looped" panose="02000000000000000000" pitchFamily="2" charset="0"/>
            </a:endParaRPr>
          </a:p>
        </p:txBody>
      </p:sp>
    </p:spTree>
    <p:extLst>
      <p:ext uri="{BB962C8B-B14F-4D97-AF65-F5344CB8AC3E}">
        <p14:creationId xmlns:p14="http://schemas.microsoft.com/office/powerpoint/2010/main" val="13040018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2D3EB28-B516-90C0-DCFF-8E8C2381C46F}"/>
              </a:ext>
            </a:extLst>
          </p:cNvPr>
          <p:cNvSpPr txBox="1"/>
          <p:nvPr/>
        </p:nvSpPr>
        <p:spPr>
          <a:xfrm>
            <a:off x="647564" y="869895"/>
            <a:ext cx="7848872" cy="852606"/>
          </a:xfrm>
          <a:prstGeom prst="rect">
            <a:avLst/>
          </a:prstGeom>
          <a:noFill/>
        </p:spPr>
        <p:txBody>
          <a:bodyPr wrap="square">
            <a:spAutoFit/>
          </a:bodyPr>
          <a:lstStyle/>
          <a:p>
            <a:pPr algn="ctr">
              <a:lnSpc>
                <a:spcPct val="90000"/>
              </a:lnSpc>
              <a:spcBef>
                <a:spcPct val="0"/>
              </a:spcBef>
              <a:spcAft>
                <a:spcPts val="600"/>
              </a:spcAft>
            </a:pPr>
            <a:r>
              <a:rPr lang="en-US" sz="5400" b="0" i="0" kern="1200" dirty="0">
                <a:solidFill>
                  <a:srgbClr val="EBEBEB"/>
                </a:solidFill>
                <a:latin typeface="Twinkl Cursive Looped" panose="02000000000000000000" pitchFamily="2" charset="0"/>
                <a:ea typeface="+mj-ea"/>
                <a:cs typeface="+mj-cs"/>
              </a:rPr>
              <a:t>Handwriting</a:t>
            </a:r>
          </a:p>
        </p:txBody>
      </p:sp>
      <p:sp>
        <p:nvSpPr>
          <p:cNvPr id="3" name="TextBox 2">
            <a:extLst>
              <a:ext uri="{FF2B5EF4-FFF2-40B4-BE49-F238E27FC236}">
                <a16:creationId xmlns:a16="http://schemas.microsoft.com/office/drawing/2014/main" id="{906459D4-0D31-6C7C-0B6A-B49295516AFD}"/>
              </a:ext>
            </a:extLst>
          </p:cNvPr>
          <p:cNvSpPr txBox="1"/>
          <p:nvPr/>
        </p:nvSpPr>
        <p:spPr>
          <a:xfrm>
            <a:off x="125760" y="2149019"/>
            <a:ext cx="8892480" cy="4801314"/>
          </a:xfrm>
          <a:prstGeom prst="rect">
            <a:avLst/>
          </a:prstGeom>
          <a:noFill/>
        </p:spPr>
        <p:txBody>
          <a:bodyPr wrap="square">
            <a:spAutoFit/>
          </a:bodyPr>
          <a:lstStyle/>
          <a:p>
            <a:pPr algn="ctr"/>
            <a:r>
              <a:rPr lang="en-GB" sz="2400" dirty="0">
                <a:latin typeface="Twinkl Cursive Looped" panose="02000000000000000000" pitchFamily="2" charset="0"/>
              </a:rPr>
              <a:t>Children are expected to learn to join their handwriting in </a:t>
            </a:r>
            <a:r>
              <a:rPr lang="en-GB" sz="2400" b="1" dirty="0">
                <a:solidFill>
                  <a:schemeClr val="accent6"/>
                </a:solidFill>
                <a:latin typeface="Twinkl Cursive Looped" panose="02000000000000000000" pitchFamily="2" charset="0"/>
              </a:rPr>
              <a:t>a neat, cursive style</a:t>
            </a:r>
            <a:r>
              <a:rPr lang="en-GB" sz="2400" dirty="0">
                <a:latin typeface="Twinkl Cursive Looped" panose="02000000000000000000" pitchFamily="2" charset="0"/>
              </a:rPr>
              <a:t> in Year 3. We are working hard on this!</a:t>
            </a:r>
          </a:p>
          <a:p>
            <a:pPr algn="ctr"/>
            <a:endParaRPr lang="en-GB" sz="2400" dirty="0">
              <a:latin typeface="Twinkl Cursive Looped" panose="02000000000000000000" pitchFamily="2" charset="0"/>
            </a:endParaRPr>
          </a:p>
          <a:p>
            <a:pPr algn="ctr"/>
            <a:r>
              <a:rPr lang="en-GB" sz="2400" dirty="0">
                <a:latin typeface="Twinkl Cursive Looped" panose="02000000000000000000" pitchFamily="2" charset="0"/>
              </a:rPr>
              <a:t>Writing should </a:t>
            </a:r>
            <a:r>
              <a:rPr lang="en-GB" sz="2400" b="1" dirty="0">
                <a:solidFill>
                  <a:schemeClr val="accent6"/>
                </a:solidFill>
                <a:latin typeface="Twinkl Cursive Looped" panose="02000000000000000000" pitchFamily="2" charset="0"/>
              </a:rPr>
              <a:t>sit on the line</a:t>
            </a:r>
            <a:r>
              <a:rPr lang="en-GB" sz="2400" dirty="0">
                <a:latin typeface="Twinkl Cursive Looped" panose="02000000000000000000" pitchFamily="2" charset="0"/>
              </a:rPr>
              <a:t>, have </a:t>
            </a:r>
            <a:r>
              <a:rPr lang="en-GB" sz="2400" b="1" dirty="0">
                <a:solidFill>
                  <a:schemeClr val="accent6"/>
                </a:solidFill>
                <a:latin typeface="Twinkl Cursive Looped" panose="02000000000000000000" pitchFamily="2" charset="0"/>
              </a:rPr>
              <a:t>finger spaces </a:t>
            </a:r>
            <a:r>
              <a:rPr lang="en-GB" sz="2400" dirty="0">
                <a:latin typeface="Twinkl Cursive Looped" panose="02000000000000000000" pitchFamily="2" charset="0"/>
              </a:rPr>
              <a:t>and </a:t>
            </a:r>
            <a:r>
              <a:rPr lang="en-GB" sz="2400" b="1" dirty="0">
                <a:solidFill>
                  <a:schemeClr val="accent6"/>
                </a:solidFill>
                <a:latin typeface="Twinkl Cursive Looped" panose="02000000000000000000" pitchFamily="2" charset="0"/>
              </a:rPr>
              <a:t>ascender and descender letters</a:t>
            </a:r>
            <a:r>
              <a:rPr lang="en-GB" sz="2400" dirty="0">
                <a:latin typeface="Twinkl Cursive Looped" panose="02000000000000000000" pitchFamily="2" charset="0"/>
              </a:rPr>
              <a:t> should be of an appropriate size.</a:t>
            </a:r>
          </a:p>
          <a:p>
            <a:pPr algn="ctr"/>
            <a:endParaRPr lang="en-GB" sz="2400" dirty="0">
              <a:latin typeface="Twinkl Cursive Looped" panose="02000000000000000000" pitchFamily="2" charset="0"/>
            </a:endParaRPr>
          </a:p>
          <a:p>
            <a:pPr algn="ctr"/>
            <a:r>
              <a:rPr lang="en-GB" sz="2400" dirty="0">
                <a:latin typeface="Twinkl Cursive Looped" panose="02000000000000000000" pitchFamily="2" charset="0"/>
              </a:rPr>
              <a:t>Children will be provided with a </a:t>
            </a:r>
            <a:r>
              <a:rPr lang="en-GB" sz="2400" b="1" dirty="0">
                <a:solidFill>
                  <a:schemeClr val="accent6"/>
                </a:solidFill>
                <a:latin typeface="Twinkl Cursive Looped" panose="02000000000000000000" pitchFamily="2" charset="0"/>
              </a:rPr>
              <a:t>handwriting pen </a:t>
            </a:r>
            <a:r>
              <a:rPr lang="en-GB" sz="2400" dirty="0">
                <a:latin typeface="Twinkl Cursive Looped" panose="02000000000000000000" pitchFamily="2" charset="0"/>
              </a:rPr>
              <a:t>when they can show neat, cursive writing with their pencil.</a:t>
            </a:r>
          </a:p>
          <a:p>
            <a:pPr algn="ctr"/>
            <a:endParaRPr lang="en-GB" sz="2400" dirty="0">
              <a:latin typeface="Twinkl Cursive Looped" panose="02000000000000000000" pitchFamily="2" charset="0"/>
            </a:endParaRPr>
          </a:p>
          <a:p>
            <a:r>
              <a:rPr lang="en-GB" sz="2400" dirty="0">
                <a:latin typeface="Twinkl Cursive Looped" panose="02000000000000000000" pitchFamily="2" charset="0"/>
              </a:rPr>
              <a:t>We use the </a:t>
            </a:r>
            <a:r>
              <a:rPr lang="en-GB" sz="2400" b="1" dirty="0">
                <a:solidFill>
                  <a:schemeClr val="accent6"/>
                </a:solidFill>
                <a:latin typeface="Twinkl Cursive Looped" panose="02000000000000000000" pitchFamily="2" charset="0"/>
              </a:rPr>
              <a:t>Teach Handwriting website</a:t>
            </a:r>
            <a:r>
              <a:rPr lang="en-GB" sz="2400" dirty="0">
                <a:latin typeface="Twinkl Cursive Looped" panose="02000000000000000000" pitchFamily="2" charset="0"/>
              </a:rPr>
              <a:t>:</a:t>
            </a:r>
          </a:p>
          <a:p>
            <a:endParaRPr lang="en-GB" dirty="0">
              <a:latin typeface="Twinkl Cursive Looped" panose="02000000000000000000" pitchFamily="2" charset="0"/>
            </a:endParaRPr>
          </a:p>
          <a:p>
            <a:r>
              <a:rPr lang="en-GB" dirty="0">
                <a:latin typeface="Twinkl Cursive Looped" panose="02000000000000000000" pitchFamily="2" charset="0"/>
              </a:rPr>
              <a:t>         </a:t>
            </a:r>
            <a:r>
              <a:rPr lang="en-GB" sz="2400" dirty="0">
                <a:latin typeface="Twinkl Cursive Looped" panose="02000000000000000000" pitchFamily="2" charset="0"/>
              </a:rPr>
              <a:t>https://teachhandwriting.co.uk/</a:t>
            </a:r>
          </a:p>
          <a:p>
            <a:pPr marL="342900" indent="-342900" algn="ctr">
              <a:buFont typeface="Wingdings" panose="05000000000000000000" pitchFamily="2" charset="2"/>
              <a:buChar char="ü"/>
            </a:pPr>
            <a:endParaRPr lang="en-GB" sz="2400" dirty="0">
              <a:solidFill>
                <a:schemeClr val="tx1"/>
              </a:solidFill>
              <a:latin typeface="Twinkl Cursive Looped" panose="02000000000000000000" pitchFamily="2" charset="0"/>
            </a:endParaRPr>
          </a:p>
        </p:txBody>
      </p:sp>
      <p:pic>
        <p:nvPicPr>
          <p:cNvPr id="5" name="Picture 4">
            <a:extLst>
              <a:ext uri="{FF2B5EF4-FFF2-40B4-BE49-F238E27FC236}">
                <a16:creationId xmlns:a16="http://schemas.microsoft.com/office/drawing/2014/main" id="{32CCA503-2073-776F-5C50-0EB915427635}"/>
              </a:ext>
            </a:extLst>
          </p:cNvPr>
          <p:cNvPicPr>
            <a:picLocks noChangeAspect="1"/>
          </p:cNvPicPr>
          <p:nvPr/>
        </p:nvPicPr>
        <p:blipFill>
          <a:blip r:embed="rId2"/>
          <a:stretch>
            <a:fillRect/>
          </a:stretch>
        </p:blipFill>
        <p:spPr>
          <a:xfrm>
            <a:off x="5940152" y="5143282"/>
            <a:ext cx="2809520" cy="1679254"/>
          </a:xfrm>
          <a:prstGeom prst="rect">
            <a:avLst/>
          </a:prstGeom>
        </p:spPr>
      </p:pic>
    </p:spTree>
    <p:extLst>
      <p:ext uri="{BB962C8B-B14F-4D97-AF65-F5344CB8AC3E}">
        <p14:creationId xmlns:p14="http://schemas.microsoft.com/office/powerpoint/2010/main" val="13796063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2D3EB28-B516-90C0-DCFF-8E8C2381C46F}"/>
              </a:ext>
            </a:extLst>
          </p:cNvPr>
          <p:cNvSpPr txBox="1"/>
          <p:nvPr/>
        </p:nvSpPr>
        <p:spPr>
          <a:xfrm>
            <a:off x="647564" y="869895"/>
            <a:ext cx="7848872" cy="852606"/>
          </a:xfrm>
          <a:prstGeom prst="rect">
            <a:avLst/>
          </a:prstGeom>
          <a:noFill/>
        </p:spPr>
        <p:txBody>
          <a:bodyPr wrap="square">
            <a:spAutoFit/>
          </a:bodyPr>
          <a:lstStyle/>
          <a:p>
            <a:pPr algn="ctr">
              <a:lnSpc>
                <a:spcPct val="90000"/>
              </a:lnSpc>
              <a:spcBef>
                <a:spcPct val="0"/>
              </a:spcBef>
              <a:spcAft>
                <a:spcPts val="600"/>
              </a:spcAft>
            </a:pPr>
            <a:r>
              <a:rPr lang="en-US" sz="5400" b="0" i="0" kern="1200" dirty="0" err="1">
                <a:solidFill>
                  <a:srgbClr val="EBEBEB"/>
                </a:solidFill>
                <a:latin typeface="Twinkl Cursive Looped" panose="02000000000000000000" pitchFamily="2" charset="0"/>
                <a:ea typeface="+mj-ea"/>
                <a:cs typeface="+mj-cs"/>
              </a:rPr>
              <a:t>Maths</a:t>
            </a:r>
            <a:endParaRPr lang="en-US" sz="5400" b="0" i="0" kern="1200" dirty="0">
              <a:solidFill>
                <a:srgbClr val="EBEBEB"/>
              </a:solidFill>
              <a:latin typeface="Twinkl Cursive Looped" panose="02000000000000000000" pitchFamily="2" charset="0"/>
              <a:ea typeface="+mj-ea"/>
              <a:cs typeface="+mj-cs"/>
            </a:endParaRPr>
          </a:p>
        </p:txBody>
      </p:sp>
      <p:sp>
        <p:nvSpPr>
          <p:cNvPr id="3" name="TextBox 2">
            <a:extLst>
              <a:ext uri="{FF2B5EF4-FFF2-40B4-BE49-F238E27FC236}">
                <a16:creationId xmlns:a16="http://schemas.microsoft.com/office/drawing/2014/main" id="{906459D4-0D31-6C7C-0B6A-B49295516AFD}"/>
              </a:ext>
            </a:extLst>
          </p:cNvPr>
          <p:cNvSpPr txBox="1"/>
          <p:nvPr/>
        </p:nvSpPr>
        <p:spPr>
          <a:xfrm>
            <a:off x="0" y="2202453"/>
            <a:ext cx="9144000" cy="5386090"/>
          </a:xfrm>
          <a:prstGeom prst="rect">
            <a:avLst/>
          </a:prstGeom>
          <a:noFill/>
        </p:spPr>
        <p:txBody>
          <a:bodyPr wrap="square">
            <a:spAutoFit/>
          </a:bodyPr>
          <a:lstStyle/>
          <a:p>
            <a:pPr algn="ctr"/>
            <a:r>
              <a:rPr lang="en-GB" sz="2400" dirty="0">
                <a:latin typeface="Twinkl Cursive Looped" panose="02000000000000000000" pitchFamily="2" charset="0"/>
              </a:rPr>
              <a:t>We follow the </a:t>
            </a:r>
            <a:r>
              <a:rPr lang="en-GB" sz="2400" b="1" dirty="0">
                <a:solidFill>
                  <a:schemeClr val="accent6"/>
                </a:solidFill>
                <a:latin typeface="Twinkl Cursive Looped" panose="02000000000000000000" pitchFamily="2" charset="0"/>
              </a:rPr>
              <a:t>White Rose scheme for Maths </a:t>
            </a:r>
            <a:r>
              <a:rPr lang="en-GB" sz="2400" dirty="0">
                <a:latin typeface="Twinkl Cursive Looped" panose="02000000000000000000" pitchFamily="2" charset="0"/>
              </a:rPr>
              <a:t>which works with a </a:t>
            </a:r>
            <a:r>
              <a:rPr lang="en-GB" sz="2400" b="1" dirty="0">
                <a:solidFill>
                  <a:schemeClr val="accent6"/>
                </a:solidFill>
                <a:latin typeface="Twinkl Cursive Looped" panose="02000000000000000000" pitchFamily="2" charset="0"/>
              </a:rPr>
              <a:t>small step approach </a:t>
            </a:r>
            <a:r>
              <a:rPr lang="en-GB" sz="2400" dirty="0">
                <a:latin typeface="Twinkl Cursive Looped" panose="02000000000000000000" pitchFamily="2" charset="0"/>
              </a:rPr>
              <a:t>for each part of learning. All children are expected to show </a:t>
            </a:r>
            <a:r>
              <a:rPr lang="en-GB" sz="2400" b="1" dirty="0">
                <a:solidFill>
                  <a:schemeClr val="accent6"/>
                </a:solidFill>
                <a:latin typeface="Twinkl Cursive Looped" panose="02000000000000000000" pitchFamily="2" charset="0"/>
              </a:rPr>
              <a:t>mastery </a:t>
            </a:r>
            <a:r>
              <a:rPr lang="en-GB" sz="2400" dirty="0">
                <a:latin typeface="Twinkl Cursive Looped" panose="02000000000000000000" pitchFamily="2" charset="0"/>
              </a:rPr>
              <a:t>in lessons where they explain how and why they know something. </a:t>
            </a:r>
          </a:p>
          <a:p>
            <a:pPr algn="ctr"/>
            <a:endParaRPr lang="en-GB" sz="1600" dirty="0">
              <a:latin typeface="Twinkl Cursive Looped" panose="02000000000000000000" pitchFamily="2" charset="0"/>
            </a:endParaRPr>
          </a:p>
          <a:p>
            <a:pPr algn="ctr"/>
            <a:r>
              <a:rPr lang="en-GB" sz="2400" dirty="0">
                <a:latin typeface="Twinkl Cursive Looped" panose="02000000000000000000" pitchFamily="2" charset="0"/>
              </a:rPr>
              <a:t>Children need to learn </a:t>
            </a:r>
            <a:r>
              <a:rPr lang="en-GB" sz="2400" b="1" dirty="0">
                <a:solidFill>
                  <a:schemeClr val="accent6"/>
                </a:solidFill>
                <a:latin typeface="Twinkl Cursive Looped" panose="02000000000000000000" pitchFamily="2" charset="0"/>
              </a:rPr>
              <a:t>number facts </a:t>
            </a:r>
            <a:r>
              <a:rPr lang="en-GB" sz="2400" dirty="0">
                <a:latin typeface="Twinkl Cursive Looped" panose="02000000000000000000" pitchFamily="2" charset="0"/>
              </a:rPr>
              <a:t>as instant recall and show </a:t>
            </a:r>
            <a:r>
              <a:rPr lang="en-GB" sz="2400" b="1" dirty="0">
                <a:solidFill>
                  <a:schemeClr val="accent6"/>
                </a:solidFill>
                <a:latin typeface="Twinkl Cursive Looped" panose="02000000000000000000" pitchFamily="2" charset="0"/>
              </a:rPr>
              <a:t>fluency</a:t>
            </a:r>
            <a:r>
              <a:rPr lang="en-GB" sz="2400" dirty="0">
                <a:latin typeface="Twinkl Cursive Looped" panose="02000000000000000000" pitchFamily="2" charset="0"/>
              </a:rPr>
              <a:t> by applying their knowledge in different contexts. We prepare for the </a:t>
            </a:r>
            <a:r>
              <a:rPr lang="en-GB" sz="2400" b="1" dirty="0">
                <a:solidFill>
                  <a:schemeClr val="accent6"/>
                </a:solidFill>
                <a:latin typeface="Twinkl Cursive Looped" panose="02000000000000000000" pitchFamily="2" charset="0"/>
              </a:rPr>
              <a:t>National Times Tables test in Year 4.</a:t>
            </a:r>
          </a:p>
          <a:p>
            <a:pPr algn="ctr"/>
            <a:endParaRPr lang="en-GB" sz="1600" dirty="0">
              <a:latin typeface="Twinkl Cursive Looped" panose="02000000000000000000" pitchFamily="2" charset="0"/>
            </a:endParaRPr>
          </a:p>
          <a:p>
            <a:pPr algn="ctr"/>
            <a:r>
              <a:rPr lang="en-GB" sz="2400" dirty="0">
                <a:latin typeface="Twinkl Cursive Looped" panose="02000000000000000000" pitchFamily="2" charset="0"/>
              </a:rPr>
              <a:t>In Year 3, children should instantly know:</a:t>
            </a:r>
          </a:p>
          <a:p>
            <a:pPr marL="342900" indent="-342900" algn="ctr">
              <a:buFont typeface="Wingdings" panose="05000000000000000000" pitchFamily="2" charset="2"/>
              <a:buChar char="Ø"/>
            </a:pPr>
            <a:r>
              <a:rPr lang="en-GB" sz="2400" dirty="0">
                <a:latin typeface="Twinkl Cursive Looped" panose="02000000000000000000" pitchFamily="2" charset="0"/>
              </a:rPr>
              <a:t>Addition and subtraction facts (from year 1 and 2)</a:t>
            </a:r>
          </a:p>
          <a:p>
            <a:pPr marL="342900" indent="-342900" algn="ctr">
              <a:buFont typeface="Wingdings" panose="05000000000000000000" pitchFamily="2" charset="2"/>
              <a:buChar char="Ø"/>
            </a:pPr>
            <a:r>
              <a:rPr lang="en-GB" sz="2400" dirty="0">
                <a:latin typeface="Twinkl Cursive Looped" panose="02000000000000000000" pitchFamily="2" charset="0"/>
              </a:rPr>
              <a:t>Times tables and division facts for the 10x 2x 5x 3x 4x and 8x tables</a:t>
            </a:r>
          </a:p>
          <a:p>
            <a:pPr marL="342900" indent="-342900" algn="ctr">
              <a:buFont typeface="Wingdings" panose="05000000000000000000" pitchFamily="2" charset="2"/>
              <a:buChar char="ü"/>
            </a:pPr>
            <a:endParaRPr lang="en-GB" sz="2400" dirty="0">
              <a:latin typeface="Twinkl Cursive Looped" panose="02000000000000000000" pitchFamily="2" charset="0"/>
            </a:endParaRPr>
          </a:p>
          <a:p>
            <a:pPr algn="ctr"/>
            <a:endParaRPr lang="en-GB" sz="2400" dirty="0">
              <a:solidFill>
                <a:schemeClr val="tx1"/>
              </a:solidFill>
              <a:latin typeface="Twinkl Cursive Looped" panose="02000000000000000000" pitchFamily="2" charset="0"/>
            </a:endParaRPr>
          </a:p>
        </p:txBody>
      </p:sp>
    </p:spTree>
    <p:extLst>
      <p:ext uri="{BB962C8B-B14F-4D97-AF65-F5344CB8AC3E}">
        <p14:creationId xmlns:p14="http://schemas.microsoft.com/office/powerpoint/2010/main" val="14549105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2D3EB28-B516-90C0-DCFF-8E8C2381C46F}"/>
              </a:ext>
            </a:extLst>
          </p:cNvPr>
          <p:cNvSpPr txBox="1"/>
          <p:nvPr/>
        </p:nvSpPr>
        <p:spPr>
          <a:xfrm>
            <a:off x="647564" y="869895"/>
            <a:ext cx="7848872" cy="852606"/>
          </a:xfrm>
          <a:prstGeom prst="rect">
            <a:avLst/>
          </a:prstGeom>
          <a:noFill/>
        </p:spPr>
        <p:txBody>
          <a:bodyPr wrap="square">
            <a:spAutoFit/>
          </a:bodyPr>
          <a:lstStyle/>
          <a:p>
            <a:pPr algn="ctr">
              <a:lnSpc>
                <a:spcPct val="90000"/>
              </a:lnSpc>
              <a:spcBef>
                <a:spcPct val="0"/>
              </a:spcBef>
              <a:spcAft>
                <a:spcPts val="600"/>
              </a:spcAft>
            </a:pPr>
            <a:r>
              <a:rPr lang="en-US" sz="5400" b="0" i="0" kern="1200" dirty="0">
                <a:solidFill>
                  <a:srgbClr val="EBEBEB"/>
                </a:solidFill>
                <a:latin typeface="Twinkl Cursive Looped" panose="02000000000000000000" pitchFamily="2" charset="0"/>
                <a:ea typeface="+mj-ea"/>
                <a:cs typeface="+mj-cs"/>
              </a:rPr>
              <a:t>Helpful websites</a:t>
            </a:r>
          </a:p>
        </p:txBody>
      </p:sp>
      <p:sp>
        <p:nvSpPr>
          <p:cNvPr id="3" name="TextBox 2">
            <a:extLst>
              <a:ext uri="{FF2B5EF4-FFF2-40B4-BE49-F238E27FC236}">
                <a16:creationId xmlns:a16="http://schemas.microsoft.com/office/drawing/2014/main" id="{906459D4-0D31-6C7C-0B6A-B49295516AFD}"/>
              </a:ext>
            </a:extLst>
          </p:cNvPr>
          <p:cNvSpPr txBox="1"/>
          <p:nvPr/>
        </p:nvSpPr>
        <p:spPr>
          <a:xfrm>
            <a:off x="0" y="2076506"/>
            <a:ext cx="9144000" cy="830997"/>
          </a:xfrm>
          <a:prstGeom prst="rect">
            <a:avLst/>
          </a:prstGeom>
          <a:noFill/>
        </p:spPr>
        <p:txBody>
          <a:bodyPr wrap="square">
            <a:spAutoFit/>
          </a:bodyPr>
          <a:lstStyle/>
          <a:p>
            <a:pPr algn="ctr"/>
            <a:endParaRPr lang="en-GB" sz="2400">
              <a:latin typeface="Twinkl Cursive Looped" panose="02000000000000000000" pitchFamily="2" charset="0"/>
            </a:endParaRPr>
          </a:p>
          <a:p>
            <a:pPr algn="ctr"/>
            <a:endParaRPr lang="en-GB" sz="2400" dirty="0">
              <a:solidFill>
                <a:schemeClr val="tx1"/>
              </a:solidFill>
              <a:latin typeface="Twinkl Cursive Looped" panose="02000000000000000000" pitchFamily="2" charset="0"/>
            </a:endParaRPr>
          </a:p>
        </p:txBody>
      </p:sp>
      <p:pic>
        <p:nvPicPr>
          <p:cNvPr id="5" name="Picture 4">
            <a:extLst>
              <a:ext uri="{FF2B5EF4-FFF2-40B4-BE49-F238E27FC236}">
                <a16:creationId xmlns:a16="http://schemas.microsoft.com/office/drawing/2014/main" id="{634C464A-8508-EFB2-B541-DF2FEEAE77F2}"/>
              </a:ext>
            </a:extLst>
          </p:cNvPr>
          <p:cNvPicPr>
            <a:picLocks noChangeAspect="1"/>
          </p:cNvPicPr>
          <p:nvPr/>
        </p:nvPicPr>
        <p:blipFill>
          <a:blip r:embed="rId2"/>
          <a:stretch>
            <a:fillRect/>
          </a:stretch>
        </p:blipFill>
        <p:spPr>
          <a:xfrm>
            <a:off x="283536" y="3427887"/>
            <a:ext cx="4427984" cy="3140967"/>
          </a:xfrm>
          <a:prstGeom prst="rect">
            <a:avLst/>
          </a:prstGeom>
        </p:spPr>
      </p:pic>
      <p:sp>
        <p:nvSpPr>
          <p:cNvPr id="7" name="TextBox 6">
            <a:extLst>
              <a:ext uri="{FF2B5EF4-FFF2-40B4-BE49-F238E27FC236}">
                <a16:creationId xmlns:a16="http://schemas.microsoft.com/office/drawing/2014/main" id="{195996E7-A1B4-47B5-E5CA-CA57BE03D73D}"/>
              </a:ext>
            </a:extLst>
          </p:cNvPr>
          <p:cNvSpPr txBox="1"/>
          <p:nvPr/>
        </p:nvSpPr>
        <p:spPr>
          <a:xfrm>
            <a:off x="179512" y="2248619"/>
            <a:ext cx="9144000" cy="369332"/>
          </a:xfrm>
          <a:prstGeom prst="rect">
            <a:avLst/>
          </a:prstGeom>
          <a:noFill/>
        </p:spPr>
        <p:txBody>
          <a:bodyPr wrap="square">
            <a:spAutoFit/>
          </a:bodyPr>
          <a:lstStyle/>
          <a:p>
            <a:r>
              <a:rPr lang="en-GB" dirty="0">
                <a:latin typeface="Twinkl Cursive Looped" panose="02000000000000000000" pitchFamily="2" charset="0"/>
              </a:rPr>
              <a:t>https://www.topmarks.co.uk/english-games/7-11-years/spelling-and-grammar</a:t>
            </a:r>
          </a:p>
        </p:txBody>
      </p:sp>
      <p:pic>
        <p:nvPicPr>
          <p:cNvPr id="9" name="Picture 8">
            <a:extLst>
              <a:ext uri="{FF2B5EF4-FFF2-40B4-BE49-F238E27FC236}">
                <a16:creationId xmlns:a16="http://schemas.microsoft.com/office/drawing/2014/main" id="{D201A237-DBA0-86AA-9647-4DE987C615C1}"/>
              </a:ext>
            </a:extLst>
          </p:cNvPr>
          <p:cNvPicPr>
            <a:picLocks noChangeAspect="1"/>
          </p:cNvPicPr>
          <p:nvPr/>
        </p:nvPicPr>
        <p:blipFill>
          <a:blip r:embed="rId3"/>
          <a:stretch>
            <a:fillRect/>
          </a:stretch>
        </p:blipFill>
        <p:spPr>
          <a:xfrm>
            <a:off x="4902873" y="3445023"/>
            <a:ext cx="3971271" cy="3140968"/>
          </a:xfrm>
          <a:prstGeom prst="rect">
            <a:avLst/>
          </a:prstGeom>
        </p:spPr>
      </p:pic>
      <p:sp>
        <p:nvSpPr>
          <p:cNvPr id="11" name="TextBox 10">
            <a:extLst>
              <a:ext uri="{FF2B5EF4-FFF2-40B4-BE49-F238E27FC236}">
                <a16:creationId xmlns:a16="http://schemas.microsoft.com/office/drawing/2014/main" id="{71BE5376-3154-9E69-F6A6-CDAA04764952}"/>
              </a:ext>
            </a:extLst>
          </p:cNvPr>
          <p:cNvSpPr txBox="1"/>
          <p:nvPr/>
        </p:nvSpPr>
        <p:spPr>
          <a:xfrm>
            <a:off x="179512" y="2584337"/>
            <a:ext cx="8784976" cy="646331"/>
          </a:xfrm>
          <a:prstGeom prst="rect">
            <a:avLst/>
          </a:prstGeom>
          <a:noFill/>
        </p:spPr>
        <p:txBody>
          <a:bodyPr wrap="square">
            <a:spAutoFit/>
          </a:bodyPr>
          <a:lstStyle/>
          <a:p>
            <a:r>
              <a:rPr lang="en-GB" dirty="0">
                <a:latin typeface="Twinkl Cursive Looped" panose="02000000000000000000" pitchFamily="2" charset="0"/>
                <a:hlinkClick r:id="rId4"/>
              </a:rPr>
              <a:t>https://www.topmarks.co.uk/maths-games/hit-the-button</a:t>
            </a:r>
            <a:endParaRPr lang="en-GB" dirty="0">
              <a:latin typeface="Twinkl Cursive Looped" panose="02000000000000000000" pitchFamily="2" charset="0"/>
            </a:endParaRPr>
          </a:p>
          <a:p>
            <a:r>
              <a:rPr lang="en-GB" dirty="0">
                <a:latin typeface="Twinkl Cursive Looped" panose="02000000000000000000" pitchFamily="2" charset="0"/>
                <a:hlinkClick r:id="rId5"/>
              </a:rPr>
              <a:t>https://ttrockstars.com/</a:t>
            </a:r>
            <a:r>
              <a:rPr lang="en-GB" dirty="0">
                <a:latin typeface="Twinkl Cursive Looped" panose="02000000000000000000" pitchFamily="2" charset="0"/>
              </a:rPr>
              <a:t> Children will be given a times table rockstar log in</a:t>
            </a:r>
          </a:p>
        </p:txBody>
      </p:sp>
    </p:spTree>
    <p:extLst>
      <p:ext uri="{BB962C8B-B14F-4D97-AF65-F5344CB8AC3E}">
        <p14:creationId xmlns:p14="http://schemas.microsoft.com/office/powerpoint/2010/main" val="31988253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2D3EB28-B516-90C0-DCFF-8E8C2381C46F}"/>
              </a:ext>
            </a:extLst>
          </p:cNvPr>
          <p:cNvSpPr txBox="1"/>
          <p:nvPr/>
        </p:nvSpPr>
        <p:spPr>
          <a:xfrm>
            <a:off x="647564" y="869895"/>
            <a:ext cx="7848872" cy="852606"/>
          </a:xfrm>
          <a:prstGeom prst="rect">
            <a:avLst/>
          </a:prstGeom>
          <a:noFill/>
        </p:spPr>
        <p:txBody>
          <a:bodyPr wrap="square">
            <a:spAutoFit/>
          </a:bodyPr>
          <a:lstStyle/>
          <a:p>
            <a:pPr algn="ctr">
              <a:lnSpc>
                <a:spcPct val="90000"/>
              </a:lnSpc>
              <a:spcBef>
                <a:spcPct val="0"/>
              </a:spcBef>
              <a:spcAft>
                <a:spcPts val="600"/>
              </a:spcAft>
            </a:pPr>
            <a:r>
              <a:rPr lang="en-US" sz="5400" dirty="0">
                <a:solidFill>
                  <a:srgbClr val="EBEBEB"/>
                </a:solidFill>
                <a:latin typeface="Twinkl Cursive Looped" panose="02000000000000000000" pitchFamily="2" charset="0"/>
                <a:ea typeface="+mj-ea"/>
                <a:cs typeface="+mj-cs"/>
              </a:rPr>
              <a:t>Homework</a:t>
            </a:r>
            <a:endParaRPr lang="en-US" sz="5400" b="0" i="0" kern="1200" dirty="0">
              <a:solidFill>
                <a:srgbClr val="EBEBEB"/>
              </a:solidFill>
              <a:latin typeface="Twinkl Cursive Looped" panose="02000000000000000000" pitchFamily="2" charset="0"/>
              <a:ea typeface="+mj-ea"/>
              <a:cs typeface="+mj-cs"/>
            </a:endParaRPr>
          </a:p>
        </p:txBody>
      </p:sp>
      <p:sp>
        <p:nvSpPr>
          <p:cNvPr id="5" name="TextBox 4">
            <a:extLst>
              <a:ext uri="{FF2B5EF4-FFF2-40B4-BE49-F238E27FC236}">
                <a16:creationId xmlns:a16="http://schemas.microsoft.com/office/drawing/2014/main" id="{D7670F89-FF55-CCCE-F376-2E02C5167D88}"/>
              </a:ext>
            </a:extLst>
          </p:cNvPr>
          <p:cNvSpPr txBox="1"/>
          <p:nvPr/>
        </p:nvSpPr>
        <p:spPr>
          <a:xfrm>
            <a:off x="143000" y="2179796"/>
            <a:ext cx="9001000" cy="3847207"/>
          </a:xfrm>
          <a:prstGeom prst="rect">
            <a:avLst/>
          </a:prstGeom>
          <a:noFill/>
        </p:spPr>
        <p:txBody>
          <a:bodyPr wrap="square">
            <a:spAutoFit/>
          </a:bodyPr>
          <a:lstStyle/>
          <a:p>
            <a:pPr algn="ctr"/>
            <a:endParaRPr lang="en-GB" sz="1400" dirty="0">
              <a:solidFill>
                <a:schemeClr val="tx1"/>
              </a:solidFill>
              <a:latin typeface="Twinkl Cursive Looped" panose="02000000000000000000" pitchFamily="2" charset="0"/>
            </a:endParaRPr>
          </a:p>
          <a:p>
            <a:pPr algn="ctr"/>
            <a:r>
              <a:rPr lang="en-GB" sz="2400" dirty="0">
                <a:latin typeface="Twinkl Cursive Looped" panose="02000000000000000000" pitchFamily="2" charset="0"/>
              </a:rPr>
              <a:t>It is set on </a:t>
            </a:r>
            <a:r>
              <a:rPr lang="en-GB" sz="2400" b="1" dirty="0">
                <a:solidFill>
                  <a:schemeClr val="accent6"/>
                </a:solidFill>
                <a:latin typeface="Twinkl Cursive Looped" panose="02000000000000000000" pitchFamily="2" charset="0"/>
              </a:rPr>
              <a:t>Thursday.</a:t>
            </a:r>
            <a:r>
              <a:rPr lang="en-GB" sz="2400" dirty="0">
                <a:solidFill>
                  <a:schemeClr val="accent6"/>
                </a:solidFill>
                <a:latin typeface="Twinkl Cursive Looped" panose="02000000000000000000" pitchFamily="2" charset="0"/>
              </a:rPr>
              <a:t> </a:t>
            </a:r>
          </a:p>
          <a:p>
            <a:pPr algn="ctr"/>
            <a:r>
              <a:rPr lang="en-GB" sz="2400" dirty="0">
                <a:latin typeface="Twinkl Cursive Looped" panose="02000000000000000000" pitchFamily="2" charset="0"/>
              </a:rPr>
              <a:t>Returned </a:t>
            </a:r>
            <a:r>
              <a:rPr lang="en-GB" sz="2400" dirty="0">
                <a:solidFill>
                  <a:schemeClr val="tx1"/>
                </a:solidFill>
                <a:latin typeface="Twinkl Cursive Looped" panose="02000000000000000000" pitchFamily="2" charset="0"/>
              </a:rPr>
              <a:t>for the following </a:t>
            </a:r>
            <a:r>
              <a:rPr lang="en-GB" sz="2400" b="1" dirty="0">
                <a:solidFill>
                  <a:schemeClr val="accent6"/>
                </a:solidFill>
                <a:latin typeface="Twinkl Cursive Looped" panose="02000000000000000000" pitchFamily="2" charset="0"/>
              </a:rPr>
              <a:t>Thursday</a:t>
            </a:r>
            <a:r>
              <a:rPr lang="en-GB" sz="2400" dirty="0">
                <a:solidFill>
                  <a:schemeClr val="tx1"/>
                </a:solidFill>
                <a:latin typeface="Twinkl Cursive Looped" panose="02000000000000000000" pitchFamily="2" charset="0"/>
              </a:rPr>
              <a:t>. </a:t>
            </a:r>
          </a:p>
          <a:p>
            <a:pPr algn="ctr"/>
            <a:r>
              <a:rPr lang="en-GB" sz="2400" dirty="0">
                <a:latin typeface="Twinkl Cursive Looped" panose="02000000000000000000" pitchFamily="2" charset="0"/>
              </a:rPr>
              <a:t>Homework will be set on Seesaw</a:t>
            </a:r>
            <a:r>
              <a:rPr lang="en-GB" sz="2400" dirty="0">
                <a:solidFill>
                  <a:schemeClr val="tx1"/>
                </a:solidFill>
                <a:latin typeface="Twinkl Cursive Looped" panose="02000000000000000000" pitchFamily="2" charset="0"/>
              </a:rPr>
              <a:t>.</a:t>
            </a:r>
          </a:p>
          <a:p>
            <a:pPr algn="ctr"/>
            <a:endParaRPr lang="en-GB" sz="2400" dirty="0">
              <a:solidFill>
                <a:schemeClr val="tx1"/>
              </a:solidFill>
              <a:latin typeface="Twinkl Cursive Looped" panose="02000000000000000000" pitchFamily="2" charset="0"/>
            </a:endParaRPr>
          </a:p>
          <a:p>
            <a:pPr algn="ctr"/>
            <a:r>
              <a:rPr lang="en-GB" sz="2400" dirty="0">
                <a:solidFill>
                  <a:schemeClr val="tx1"/>
                </a:solidFill>
                <a:latin typeface="Twinkl Cursive Looped" panose="02000000000000000000" pitchFamily="2" charset="0"/>
              </a:rPr>
              <a:t>All homework will </a:t>
            </a:r>
            <a:r>
              <a:rPr lang="en-GB" sz="2400" b="1" dirty="0">
                <a:solidFill>
                  <a:schemeClr val="accent6"/>
                </a:solidFill>
                <a:latin typeface="Twinkl Cursive Looped" panose="02000000000000000000" pitchFamily="2" charset="0"/>
              </a:rPr>
              <a:t>relate to prior or current learning</a:t>
            </a:r>
            <a:r>
              <a:rPr lang="en-GB" sz="2400" dirty="0">
                <a:solidFill>
                  <a:schemeClr val="tx1"/>
                </a:solidFill>
                <a:latin typeface="Twinkl Cursive Looped" panose="02000000000000000000" pitchFamily="2" charset="0"/>
              </a:rPr>
              <a:t>.</a:t>
            </a:r>
          </a:p>
          <a:p>
            <a:pPr algn="ctr"/>
            <a:endParaRPr lang="en-GB" sz="1400" dirty="0">
              <a:solidFill>
                <a:schemeClr val="tx1"/>
              </a:solidFill>
              <a:latin typeface="Twinkl Cursive Looped" panose="02000000000000000000" pitchFamily="2" charset="0"/>
            </a:endParaRPr>
          </a:p>
          <a:p>
            <a:pPr algn="ctr"/>
            <a:r>
              <a:rPr lang="en-GB" sz="2400" dirty="0">
                <a:latin typeface="Twinkl Cursive Looped" panose="02000000000000000000" pitchFamily="2" charset="0"/>
              </a:rPr>
              <a:t>We offer a </a:t>
            </a:r>
            <a:r>
              <a:rPr lang="en-GB" sz="2400" b="1" dirty="0">
                <a:solidFill>
                  <a:schemeClr val="accent6"/>
                </a:solidFill>
                <a:latin typeface="Twinkl Cursive Looped" panose="02000000000000000000" pitchFamily="2" charset="0"/>
              </a:rPr>
              <a:t>homework club facility </a:t>
            </a:r>
            <a:r>
              <a:rPr lang="en-GB" sz="2400" b="1">
                <a:solidFill>
                  <a:schemeClr val="accent6"/>
                </a:solidFill>
                <a:latin typeface="Twinkl Cursive Looped" panose="02000000000000000000" pitchFamily="2" charset="0"/>
              </a:rPr>
              <a:t>every Thursday</a:t>
            </a:r>
            <a:r>
              <a:rPr lang="en-GB" sz="2400" dirty="0">
                <a:latin typeface="Twinkl Cursive Looped" panose="02000000000000000000" pitchFamily="2" charset="0"/>
              </a:rPr>
              <a:t>. This will run from 3:15pm – 4:00pm. Please note that this is </a:t>
            </a:r>
            <a:r>
              <a:rPr lang="en-GB" sz="2400" b="1" dirty="0">
                <a:latin typeface="Twinkl Cursive Looped" panose="02000000000000000000" pitchFamily="2" charset="0"/>
              </a:rPr>
              <a:t>independent</a:t>
            </a:r>
            <a:r>
              <a:rPr lang="en-GB" sz="2400" dirty="0">
                <a:latin typeface="Twinkl Cursive Looped" panose="02000000000000000000" pitchFamily="2" charset="0"/>
              </a:rPr>
              <a:t> time to complete homework children will not receive 1:1 support to complete in this time. Collection is from Gate 3.</a:t>
            </a:r>
          </a:p>
        </p:txBody>
      </p:sp>
    </p:spTree>
    <p:extLst>
      <p:ext uri="{BB962C8B-B14F-4D97-AF65-F5344CB8AC3E}">
        <p14:creationId xmlns:p14="http://schemas.microsoft.com/office/powerpoint/2010/main" val="4791712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2D3EB28-B516-90C0-DCFF-8E8C2381C46F}"/>
              </a:ext>
            </a:extLst>
          </p:cNvPr>
          <p:cNvSpPr txBox="1"/>
          <p:nvPr/>
        </p:nvSpPr>
        <p:spPr>
          <a:xfrm>
            <a:off x="647564" y="548680"/>
            <a:ext cx="7848872" cy="1600503"/>
          </a:xfrm>
          <a:prstGeom prst="rect">
            <a:avLst/>
          </a:prstGeom>
          <a:noFill/>
        </p:spPr>
        <p:txBody>
          <a:bodyPr wrap="square">
            <a:spAutoFit/>
          </a:bodyPr>
          <a:lstStyle/>
          <a:p>
            <a:pPr algn="ctr">
              <a:lnSpc>
                <a:spcPct val="90000"/>
              </a:lnSpc>
              <a:spcBef>
                <a:spcPct val="0"/>
              </a:spcBef>
              <a:spcAft>
                <a:spcPts val="600"/>
              </a:spcAft>
            </a:pPr>
            <a:r>
              <a:rPr lang="en-US" sz="5400" dirty="0">
                <a:solidFill>
                  <a:srgbClr val="EBEBEB"/>
                </a:solidFill>
                <a:latin typeface="Twinkl Cursive Looped" panose="02000000000000000000" pitchFamily="2" charset="0"/>
                <a:ea typeface="+mj-ea"/>
                <a:cs typeface="+mj-cs"/>
              </a:rPr>
              <a:t>Medication and permissions</a:t>
            </a:r>
            <a:endParaRPr lang="en-US" sz="5400" b="0" i="0" kern="1200" dirty="0">
              <a:solidFill>
                <a:srgbClr val="EBEBEB"/>
              </a:solidFill>
              <a:latin typeface="Twinkl Cursive Looped" panose="02000000000000000000" pitchFamily="2" charset="0"/>
              <a:ea typeface="+mj-ea"/>
              <a:cs typeface="+mj-cs"/>
            </a:endParaRPr>
          </a:p>
        </p:txBody>
      </p:sp>
      <p:sp>
        <p:nvSpPr>
          <p:cNvPr id="3" name="TextBox 2">
            <a:extLst>
              <a:ext uri="{FF2B5EF4-FFF2-40B4-BE49-F238E27FC236}">
                <a16:creationId xmlns:a16="http://schemas.microsoft.com/office/drawing/2014/main" id="{F86B9492-9A95-7D41-C490-A6233A802CFE}"/>
              </a:ext>
            </a:extLst>
          </p:cNvPr>
          <p:cNvSpPr txBox="1"/>
          <p:nvPr/>
        </p:nvSpPr>
        <p:spPr>
          <a:xfrm>
            <a:off x="215516" y="2204864"/>
            <a:ext cx="8712968" cy="4524315"/>
          </a:xfrm>
          <a:prstGeom prst="rect">
            <a:avLst/>
          </a:prstGeom>
          <a:noFill/>
        </p:spPr>
        <p:txBody>
          <a:bodyPr wrap="square">
            <a:spAutoFit/>
          </a:bodyPr>
          <a:lstStyle/>
          <a:p>
            <a:pPr algn="ctr"/>
            <a:r>
              <a:rPr lang="en-GB" sz="2400" dirty="0">
                <a:solidFill>
                  <a:schemeClr val="tx1"/>
                </a:solidFill>
                <a:latin typeface="Twinkl Cursive Looped" panose="02000000000000000000" pitchFamily="2" charset="0"/>
              </a:rPr>
              <a:t>Please ensure any </a:t>
            </a:r>
            <a:r>
              <a:rPr lang="en-GB" sz="2400" b="1" dirty="0">
                <a:solidFill>
                  <a:schemeClr val="accent6"/>
                </a:solidFill>
                <a:latin typeface="Twinkl Cursive Looped" panose="02000000000000000000" pitchFamily="2" charset="0"/>
              </a:rPr>
              <a:t>medication is in school</a:t>
            </a:r>
            <a:r>
              <a:rPr lang="en-GB" sz="2400" dirty="0">
                <a:solidFill>
                  <a:schemeClr val="tx1"/>
                </a:solidFill>
                <a:latin typeface="Twinkl Cursive Looped" panose="02000000000000000000" pitchFamily="2" charset="0"/>
              </a:rPr>
              <a:t>.</a:t>
            </a:r>
          </a:p>
          <a:p>
            <a:pPr algn="ctr"/>
            <a:r>
              <a:rPr lang="en-GB" sz="2400" dirty="0">
                <a:solidFill>
                  <a:schemeClr val="tx1"/>
                </a:solidFill>
                <a:latin typeface="Twinkl Cursive Looped" panose="02000000000000000000" pitchFamily="2" charset="0"/>
              </a:rPr>
              <a:t>It is really important that all items are ‘In date’ and clearly labelled.</a:t>
            </a:r>
          </a:p>
          <a:p>
            <a:pPr algn="ctr"/>
            <a:endParaRPr lang="en-GB" sz="2400" dirty="0">
              <a:solidFill>
                <a:schemeClr val="tx1"/>
              </a:solidFill>
              <a:latin typeface="Twinkl Cursive Looped" panose="02000000000000000000" pitchFamily="2" charset="0"/>
            </a:endParaRPr>
          </a:p>
          <a:p>
            <a:pPr algn="ctr"/>
            <a:r>
              <a:rPr lang="en-GB" sz="2400" u="sng" dirty="0">
                <a:solidFill>
                  <a:schemeClr val="tx1"/>
                </a:solidFill>
                <a:latin typeface="Twinkl Cursive Looped" panose="02000000000000000000" pitchFamily="2" charset="0"/>
              </a:rPr>
              <a:t>Contact details</a:t>
            </a:r>
            <a:endParaRPr lang="en-GB" sz="2400" dirty="0">
              <a:solidFill>
                <a:schemeClr val="tx1"/>
              </a:solidFill>
              <a:latin typeface="Twinkl Cursive Looped" panose="02000000000000000000" pitchFamily="2" charset="0"/>
            </a:endParaRPr>
          </a:p>
          <a:p>
            <a:pPr algn="ctr"/>
            <a:r>
              <a:rPr lang="en-GB" sz="2400" dirty="0">
                <a:solidFill>
                  <a:schemeClr val="tx1"/>
                </a:solidFill>
                <a:latin typeface="Twinkl Cursive Looped" panose="02000000000000000000" pitchFamily="2" charset="0"/>
              </a:rPr>
              <a:t>Sometimes parents/carers change telephone numbers, emails etc. Please </a:t>
            </a:r>
            <a:r>
              <a:rPr lang="en-GB" sz="2400" b="1" dirty="0">
                <a:solidFill>
                  <a:schemeClr val="accent6"/>
                </a:solidFill>
                <a:latin typeface="Twinkl Cursive Looped" panose="02000000000000000000" pitchFamily="2" charset="0"/>
              </a:rPr>
              <a:t>update all information </a:t>
            </a:r>
            <a:r>
              <a:rPr lang="en-GB" sz="2400" dirty="0">
                <a:solidFill>
                  <a:schemeClr val="tx1"/>
                </a:solidFill>
                <a:latin typeface="Twinkl Cursive Looped" panose="02000000000000000000" pitchFamily="2" charset="0"/>
              </a:rPr>
              <a:t>as soon as possible.</a:t>
            </a:r>
          </a:p>
          <a:p>
            <a:pPr algn="ctr"/>
            <a:endParaRPr lang="en-GB" sz="2400" dirty="0">
              <a:solidFill>
                <a:schemeClr val="tx1"/>
              </a:solidFill>
              <a:latin typeface="Twinkl Cursive Looped" panose="02000000000000000000" pitchFamily="2" charset="0"/>
            </a:endParaRPr>
          </a:p>
          <a:p>
            <a:pPr algn="ctr"/>
            <a:r>
              <a:rPr lang="en-GB" sz="2400" u="sng" dirty="0">
                <a:solidFill>
                  <a:schemeClr val="tx1"/>
                </a:solidFill>
                <a:latin typeface="Twinkl Cursive Looped" panose="02000000000000000000" pitchFamily="2" charset="0"/>
              </a:rPr>
              <a:t>Pictures – dojo/website/media</a:t>
            </a:r>
            <a:endParaRPr lang="en-GB" sz="2400" dirty="0">
              <a:solidFill>
                <a:schemeClr val="tx1"/>
              </a:solidFill>
              <a:latin typeface="Twinkl Cursive Looped" panose="02000000000000000000" pitchFamily="2" charset="0"/>
            </a:endParaRPr>
          </a:p>
          <a:p>
            <a:pPr algn="ctr"/>
            <a:r>
              <a:rPr lang="en-GB" sz="2400" dirty="0">
                <a:solidFill>
                  <a:schemeClr val="tx1"/>
                </a:solidFill>
                <a:latin typeface="Twinkl Cursive Looped" panose="02000000000000000000" pitchFamily="2" charset="0"/>
              </a:rPr>
              <a:t>We use pictures a lot. Please double check that we have up to date information </a:t>
            </a:r>
            <a:r>
              <a:rPr lang="en-GB" sz="2400" b="1" dirty="0">
                <a:solidFill>
                  <a:schemeClr val="accent6"/>
                </a:solidFill>
                <a:latin typeface="Twinkl Cursive Looped" panose="02000000000000000000" pitchFamily="2" charset="0"/>
              </a:rPr>
              <a:t>regarding permission for this/or not</a:t>
            </a:r>
            <a:r>
              <a:rPr lang="en-GB" sz="2400" dirty="0">
                <a:solidFill>
                  <a:schemeClr val="tx1"/>
                </a:solidFill>
                <a:latin typeface="Twinkl Cursive Looped" panose="02000000000000000000" pitchFamily="2" charset="0"/>
              </a:rPr>
              <a:t>. The school office will be happy to help </a:t>
            </a:r>
            <a:r>
              <a:rPr lang="en-GB" sz="2400" dirty="0">
                <a:solidFill>
                  <a:schemeClr val="tx1"/>
                </a:solidFill>
                <a:latin typeface="Twinkl Cursive Looped" panose="02000000000000000000" pitchFamily="2" charset="0"/>
                <a:sym typeface="Wingdings" panose="05000000000000000000" pitchFamily="2" charset="2"/>
              </a:rPr>
              <a:t></a:t>
            </a:r>
            <a:endParaRPr lang="en-GB" sz="2400" dirty="0">
              <a:solidFill>
                <a:schemeClr val="tx1"/>
              </a:solidFill>
              <a:latin typeface="Twinkl Cursive Looped" panose="02000000000000000000" pitchFamily="2" charset="0"/>
            </a:endParaRPr>
          </a:p>
        </p:txBody>
      </p:sp>
    </p:spTree>
    <p:extLst>
      <p:ext uri="{BB962C8B-B14F-4D97-AF65-F5344CB8AC3E}">
        <p14:creationId xmlns:p14="http://schemas.microsoft.com/office/powerpoint/2010/main" val="16516474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683568" y="652784"/>
            <a:ext cx="7848872" cy="6192688"/>
          </a:xfrm>
        </p:spPr>
        <p:txBody>
          <a:bodyPr>
            <a:normAutofit/>
          </a:bodyPr>
          <a:lstStyle/>
          <a:p>
            <a:pPr algn="ctr"/>
            <a:r>
              <a:rPr lang="en-GB" sz="4000" b="1" u="sng" cap="none" dirty="0">
                <a:solidFill>
                  <a:schemeClr val="bg1"/>
                </a:solidFill>
                <a:latin typeface="Twinkl Cursive Looped" panose="02000000000000000000" pitchFamily="2" charset="0"/>
              </a:rPr>
              <a:t>Upcoming trip…</a:t>
            </a:r>
          </a:p>
          <a:p>
            <a:pPr algn="ctr"/>
            <a:endParaRPr lang="en-GB" sz="2800" cap="none" dirty="0">
              <a:solidFill>
                <a:schemeClr val="bg1"/>
              </a:solidFill>
              <a:latin typeface="Twinkl Cursive Looped" panose="02000000000000000000" pitchFamily="2" charset="0"/>
            </a:endParaRPr>
          </a:p>
          <a:p>
            <a:pPr algn="ctr"/>
            <a:r>
              <a:rPr lang="en-GB" sz="2800" cap="none" dirty="0">
                <a:solidFill>
                  <a:schemeClr val="bg1"/>
                </a:solidFill>
                <a:latin typeface="Twinkl Cursive Looped" panose="02000000000000000000" pitchFamily="2" charset="0"/>
              </a:rPr>
              <a:t>Birmingham’s Botanical Gardens! </a:t>
            </a:r>
          </a:p>
          <a:p>
            <a:pPr algn="ctr"/>
            <a:endParaRPr lang="en-GB" sz="2800" cap="none" dirty="0">
              <a:solidFill>
                <a:schemeClr val="bg1"/>
              </a:solidFill>
              <a:latin typeface="Twinkl Cursive Looped" panose="02000000000000000000" pitchFamily="2" charset="0"/>
            </a:endParaRPr>
          </a:p>
          <a:p>
            <a:pPr algn="ctr"/>
            <a:r>
              <a:rPr lang="en-GB" sz="2800" cap="none" dirty="0">
                <a:solidFill>
                  <a:schemeClr val="bg1"/>
                </a:solidFill>
                <a:latin typeface="Twinkl Cursive Looped" panose="02000000000000000000" pitchFamily="2" charset="0"/>
              </a:rPr>
              <a:t> To end our ‘South America’ topic, we will be travelling to the botanical gardens for a day of rainforest fun with an animal workshop too. </a:t>
            </a:r>
          </a:p>
          <a:p>
            <a:pPr algn="ctr"/>
            <a:endParaRPr lang="en-GB" sz="1200" cap="none" dirty="0">
              <a:solidFill>
                <a:schemeClr val="bg1"/>
              </a:solidFill>
              <a:latin typeface="Twinkl Cursive Looped" panose="02000000000000000000" pitchFamily="2" charset="0"/>
            </a:endParaRPr>
          </a:p>
          <a:p>
            <a:pPr algn="ctr"/>
            <a:r>
              <a:rPr lang="en-GB" sz="2800" cap="none" dirty="0">
                <a:solidFill>
                  <a:schemeClr val="bg1"/>
                </a:solidFill>
                <a:latin typeface="Twinkl Cursive Looped" panose="02000000000000000000" pitchFamily="2" charset="0"/>
              </a:rPr>
              <a:t>We will be sending a letter this week with more details!</a:t>
            </a:r>
          </a:p>
        </p:txBody>
      </p:sp>
    </p:spTree>
    <p:extLst>
      <p:ext uri="{BB962C8B-B14F-4D97-AF65-F5344CB8AC3E}">
        <p14:creationId xmlns:p14="http://schemas.microsoft.com/office/powerpoint/2010/main" val="39002753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683568" y="652784"/>
            <a:ext cx="7848872" cy="6192688"/>
          </a:xfrm>
        </p:spPr>
        <p:txBody>
          <a:bodyPr>
            <a:normAutofit/>
          </a:bodyPr>
          <a:lstStyle/>
          <a:p>
            <a:pPr algn="ctr"/>
            <a:r>
              <a:rPr lang="en-GB" sz="4400" b="1" u="sng" cap="none" dirty="0">
                <a:solidFill>
                  <a:schemeClr val="bg1"/>
                </a:solidFill>
                <a:latin typeface="Twinkl Cursive Looped" panose="02000000000000000000" pitchFamily="2" charset="0"/>
              </a:rPr>
              <a:t>Performance…</a:t>
            </a:r>
          </a:p>
          <a:p>
            <a:pPr algn="ctr"/>
            <a:endParaRPr lang="en-GB" sz="2800" dirty="0">
              <a:solidFill>
                <a:schemeClr val="bg1"/>
              </a:solidFill>
              <a:latin typeface="Twinkl Cursive Looped" panose="02000000000000000000" pitchFamily="2" charset="0"/>
            </a:endParaRPr>
          </a:p>
          <a:p>
            <a:pPr algn="ctr"/>
            <a:r>
              <a:rPr lang="en-GB" sz="2800" cap="none" dirty="0">
                <a:solidFill>
                  <a:schemeClr val="bg1"/>
                </a:solidFill>
                <a:latin typeface="Twinkl Cursive Looped" panose="02000000000000000000" pitchFamily="2" charset="0"/>
              </a:rPr>
              <a:t>The children in upper school perform at different times in the year.</a:t>
            </a:r>
          </a:p>
          <a:p>
            <a:pPr algn="ctr"/>
            <a:endParaRPr lang="en-GB" sz="2800" cap="none" dirty="0">
              <a:solidFill>
                <a:schemeClr val="bg1"/>
              </a:solidFill>
              <a:latin typeface="Twinkl Cursive Looped" panose="02000000000000000000" pitchFamily="2" charset="0"/>
            </a:endParaRPr>
          </a:p>
          <a:p>
            <a:pPr algn="ctr"/>
            <a:r>
              <a:rPr lang="en-GB" sz="2800" cap="none" dirty="0">
                <a:solidFill>
                  <a:schemeClr val="bg1"/>
                </a:solidFill>
                <a:latin typeface="Twinkl Cursive Looped" panose="02000000000000000000" pitchFamily="2" charset="0"/>
              </a:rPr>
              <a:t>Year 3 perform for their parents at Christmas time. Dates will be available closer to the time.</a:t>
            </a:r>
          </a:p>
          <a:p>
            <a:pPr algn="ctr"/>
            <a:endParaRPr lang="en-GB" sz="2800" dirty="0">
              <a:solidFill>
                <a:schemeClr val="bg1"/>
              </a:solidFill>
              <a:latin typeface="Twinkl Cursive Looped" panose="02000000000000000000" pitchFamily="2" charset="0"/>
            </a:endParaRPr>
          </a:p>
          <a:p>
            <a:pPr algn="ctr"/>
            <a:endParaRPr lang="en-GB" sz="2800" dirty="0">
              <a:solidFill>
                <a:schemeClr val="bg1"/>
              </a:solidFill>
              <a:latin typeface="Twinkl Cursive Looped" panose="02000000000000000000" pitchFamily="2" charset="0"/>
            </a:endParaRPr>
          </a:p>
        </p:txBody>
      </p:sp>
    </p:spTree>
    <p:extLst>
      <p:ext uri="{BB962C8B-B14F-4D97-AF65-F5344CB8AC3E}">
        <p14:creationId xmlns:p14="http://schemas.microsoft.com/office/powerpoint/2010/main" val="42782493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5F860A-A029-4560-98C0-39CBE781ACB2}"/>
              </a:ext>
            </a:extLst>
          </p:cNvPr>
          <p:cNvSpPr>
            <a:spLocks noGrp="1"/>
          </p:cNvSpPr>
          <p:nvPr>
            <p:ph idx="1"/>
          </p:nvPr>
        </p:nvSpPr>
        <p:spPr>
          <a:xfrm>
            <a:off x="628650" y="2564904"/>
            <a:ext cx="7886700" cy="3612059"/>
          </a:xfrm>
        </p:spPr>
        <p:txBody>
          <a:bodyPr>
            <a:normAutofit fontScale="77500" lnSpcReduction="20000"/>
          </a:bodyPr>
          <a:lstStyle/>
          <a:p>
            <a:pPr marL="0" indent="0" algn="ctr">
              <a:buNone/>
            </a:pPr>
            <a:endParaRPr lang="en-GB" sz="1000" dirty="0">
              <a:latin typeface="Twinkl Cursive Looped" panose="02000000000000000000" pitchFamily="2" charset="0"/>
            </a:endParaRPr>
          </a:p>
          <a:p>
            <a:pPr algn="ctr"/>
            <a:r>
              <a:rPr lang="en-GB" sz="3600" dirty="0">
                <a:latin typeface="Twinkl Cursive Looped" panose="02000000000000000000" pitchFamily="2" charset="0"/>
              </a:rPr>
              <a:t> Support with homework</a:t>
            </a:r>
          </a:p>
          <a:p>
            <a:pPr algn="ctr"/>
            <a:r>
              <a:rPr lang="en-GB" sz="3600" dirty="0">
                <a:latin typeface="Twinkl Cursive Looped" panose="02000000000000000000" pitchFamily="2" charset="0"/>
              </a:rPr>
              <a:t>Read with </a:t>
            </a:r>
            <a:r>
              <a:rPr lang="en-GB" sz="3600" b="1" dirty="0">
                <a:latin typeface="Twinkl Cursive Looped" panose="02000000000000000000" pitchFamily="2" charset="0"/>
              </a:rPr>
              <a:t>and to </a:t>
            </a:r>
            <a:r>
              <a:rPr lang="en-GB" sz="3600" dirty="0">
                <a:latin typeface="Twinkl Cursive Looped" panose="02000000000000000000" pitchFamily="2" charset="0"/>
              </a:rPr>
              <a:t>your child</a:t>
            </a:r>
          </a:p>
          <a:p>
            <a:pPr algn="ctr"/>
            <a:r>
              <a:rPr lang="en-GB" sz="3600" dirty="0">
                <a:latin typeface="Twinkl Cursive Looped" panose="02000000000000000000" pitchFamily="2" charset="0"/>
              </a:rPr>
              <a:t>Practise their spellings</a:t>
            </a:r>
          </a:p>
          <a:p>
            <a:pPr algn="ctr"/>
            <a:r>
              <a:rPr lang="en-GB" sz="3600" dirty="0">
                <a:latin typeface="Twinkl Cursive Looped" panose="02000000000000000000" pitchFamily="2" charset="0"/>
              </a:rPr>
              <a:t>Practise their times tables</a:t>
            </a:r>
          </a:p>
          <a:p>
            <a:pPr algn="ctr"/>
            <a:r>
              <a:rPr lang="en-GB" sz="3600" dirty="0">
                <a:latin typeface="Twinkl Cursive Looped" panose="02000000000000000000" pitchFamily="2" charset="0"/>
              </a:rPr>
              <a:t>Prepare them with PE kit etc </a:t>
            </a:r>
          </a:p>
          <a:p>
            <a:pPr algn="ctr"/>
            <a:r>
              <a:rPr lang="en-GB" sz="3600" dirty="0">
                <a:latin typeface="Twinkl Cursive Looped" panose="02000000000000000000" pitchFamily="2" charset="0"/>
              </a:rPr>
              <a:t>Be on time to school</a:t>
            </a:r>
          </a:p>
          <a:p>
            <a:pPr algn="ctr"/>
            <a:r>
              <a:rPr lang="en-GB" sz="3600" dirty="0">
                <a:latin typeface="Twinkl Cursive Looped" panose="02000000000000000000" pitchFamily="2" charset="0"/>
              </a:rPr>
              <a:t>Let us know if they or you need support</a:t>
            </a:r>
          </a:p>
          <a:p>
            <a:pPr marL="0" indent="0" algn="ctr">
              <a:buNone/>
            </a:pPr>
            <a:endParaRPr lang="en-GB" sz="3600" dirty="0">
              <a:latin typeface="Twinkl Cursive Looped" panose="02000000000000000000" pitchFamily="2" charset="0"/>
            </a:endParaRPr>
          </a:p>
          <a:p>
            <a:pPr marL="0" indent="0">
              <a:buNone/>
            </a:pPr>
            <a:endParaRPr lang="en-GB" sz="3600" dirty="0">
              <a:latin typeface="Twinkl Cursive Looped" panose="02000000000000000000" pitchFamily="2" charset="0"/>
            </a:endParaRPr>
          </a:p>
        </p:txBody>
      </p:sp>
      <p:sp>
        <p:nvSpPr>
          <p:cNvPr id="2" name="TextBox 1">
            <a:extLst>
              <a:ext uri="{FF2B5EF4-FFF2-40B4-BE49-F238E27FC236}">
                <a16:creationId xmlns:a16="http://schemas.microsoft.com/office/drawing/2014/main" id="{4E058AF4-8B3C-3AE2-FA7C-26A99E2D0D6E}"/>
              </a:ext>
            </a:extLst>
          </p:cNvPr>
          <p:cNvSpPr txBox="1"/>
          <p:nvPr/>
        </p:nvSpPr>
        <p:spPr>
          <a:xfrm>
            <a:off x="755576" y="764704"/>
            <a:ext cx="7469679" cy="894011"/>
          </a:xfrm>
          <a:prstGeom prst="rect">
            <a:avLst/>
          </a:prstGeom>
        </p:spPr>
        <p:txBody>
          <a:bodyPr vert="horz" lIns="91440" tIns="45720" rIns="91440" bIns="45720" rtlCol="0" anchor="b">
            <a:normAutofit fontScale="85000" lnSpcReduction="10000"/>
          </a:bodyPr>
          <a:lstStyle/>
          <a:p>
            <a:pPr algn="ctr">
              <a:lnSpc>
                <a:spcPct val="90000"/>
              </a:lnSpc>
              <a:spcBef>
                <a:spcPct val="0"/>
              </a:spcBef>
              <a:spcAft>
                <a:spcPts val="600"/>
              </a:spcAft>
            </a:pPr>
            <a:r>
              <a:rPr lang="en-US" sz="5000" b="0" i="0" kern="1200" dirty="0">
                <a:solidFill>
                  <a:srgbClr val="EBEBEB"/>
                </a:solidFill>
                <a:latin typeface="Twinkl Cursive Looped" panose="02000000000000000000" pitchFamily="2" charset="0"/>
                <a:ea typeface="+mj-ea"/>
                <a:cs typeface="+mj-cs"/>
              </a:rPr>
              <a:t>How you can help at home…</a:t>
            </a:r>
          </a:p>
        </p:txBody>
      </p:sp>
    </p:spTree>
    <p:extLst>
      <p:ext uri="{BB962C8B-B14F-4D97-AF65-F5344CB8AC3E}">
        <p14:creationId xmlns:p14="http://schemas.microsoft.com/office/powerpoint/2010/main" val="1618925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683568" y="1772816"/>
            <a:ext cx="7848872" cy="5072656"/>
          </a:xfrm>
        </p:spPr>
        <p:txBody>
          <a:bodyPr>
            <a:normAutofit/>
          </a:bodyPr>
          <a:lstStyle/>
          <a:p>
            <a:pPr algn="ctr"/>
            <a:r>
              <a:rPr lang="en-GB" sz="4400" b="1" cap="none" dirty="0">
                <a:solidFill>
                  <a:schemeClr val="bg1"/>
                </a:solidFill>
                <a:latin typeface="Twinkl Cursive Looped" panose="02000000000000000000" pitchFamily="2" charset="0"/>
              </a:rPr>
              <a:t>Thank you for coming!</a:t>
            </a:r>
          </a:p>
          <a:p>
            <a:pPr algn="ctr"/>
            <a:endParaRPr lang="en-GB" sz="4400" b="1" dirty="0">
              <a:solidFill>
                <a:schemeClr val="bg1"/>
              </a:solidFill>
              <a:latin typeface="Twinkl Cursive Looped" panose="02000000000000000000" pitchFamily="2" charset="0"/>
            </a:endParaRPr>
          </a:p>
          <a:p>
            <a:pPr algn="ctr"/>
            <a:r>
              <a:rPr lang="en-GB" sz="3200" b="1" cap="none" dirty="0">
                <a:solidFill>
                  <a:schemeClr val="bg1"/>
                </a:solidFill>
                <a:latin typeface="Twinkl Cursive Looped" panose="02000000000000000000" pitchFamily="2" charset="0"/>
              </a:rPr>
              <a:t>Feel free to take a look at the year 3 area and classrooms before you go. </a:t>
            </a:r>
            <a:endParaRPr lang="en-GB" sz="2800" cap="none" dirty="0">
              <a:solidFill>
                <a:schemeClr val="bg1"/>
              </a:solidFill>
              <a:latin typeface="Twinkl Cursive Looped" panose="02000000000000000000" pitchFamily="2" charset="0"/>
            </a:endParaRPr>
          </a:p>
          <a:p>
            <a:pPr algn="ctr"/>
            <a:endParaRPr lang="en-GB" sz="2800" dirty="0">
              <a:solidFill>
                <a:schemeClr val="bg1"/>
              </a:solidFill>
              <a:latin typeface="Twinkl Cursive Looped" panose="02000000000000000000" pitchFamily="2" charset="0"/>
            </a:endParaRPr>
          </a:p>
        </p:txBody>
      </p:sp>
    </p:spTree>
    <p:extLst>
      <p:ext uri="{BB962C8B-B14F-4D97-AF65-F5344CB8AC3E}">
        <p14:creationId xmlns:p14="http://schemas.microsoft.com/office/powerpoint/2010/main" val="24979041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TM02900722[[fn=Ion Boardroom]]</Template>
  <TotalTime>2872</TotalTime>
  <Words>1311</Words>
  <Application>Microsoft Office PowerPoint</Application>
  <PresentationFormat>On-screen Show (4:3)</PresentationFormat>
  <Paragraphs>145</Paragraphs>
  <Slides>21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Century Gothic</vt:lpstr>
      <vt:lpstr>Twinkl Cursive Looped</vt:lpstr>
      <vt:lpstr>Twinkl Cursive Looped Light</vt:lpstr>
      <vt:lpstr>Wingdings</vt:lpstr>
      <vt:lpstr>Wingdings 3</vt:lpstr>
      <vt:lpstr>Ion Boardroom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The Canons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dc:title>
  <dc:creator>Stacey Clarke</dc:creator>
  <cp:lastModifiedBy>Isabella Walker</cp:lastModifiedBy>
  <cp:revision>73</cp:revision>
  <cp:lastPrinted>2022-07-04T15:43:57Z</cp:lastPrinted>
  <dcterms:created xsi:type="dcterms:W3CDTF">2020-07-10T12:33:47Z</dcterms:created>
  <dcterms:modified xsi:type="dcterms:W3CDTF">2025-10-02T12:22:07Z</dcterms:modified>
</cp:coreProperties>
</file>